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41"/>
  </p:notesMasterIdLst>
  <p:sldIdLst>
    <p:sldId id="256" r:id="rId5"/>
    <p:sldId id="258" r:id="rId6"/>
    <p:sldId id="259" r:id="rId7"/>
    <p:sldId id="270" r:id="rId8"/>
    <p:sldId id="283" r:id="rId9"/>
    <p:sldId id="262" r:id="rId10"/>
    <p:sldId id="267" r:id="rId11"/>
    <p:sldId id="268" r:id="rId12"/>
    <p:sldId id="263" r:id="rId13"/>
    <p:sldId id="264" r:id="rId14"/>
    <p:sldId id="261" r:id="rId15"/>
    <p:sldId id="273" r:id="rId16"/>
    <p:sldId id="275" r:id="rId17"/>
    <p:sldId id="276" r:id="rId18"/>
    <p:sldId id="279" r:id="rId19"/>
    <p:sldId id="280" r:id="rId20"/>
    <p:sldId id="286" r:id="rId21"/>
    <p:sldId id="287" r:id="rId22"/>
    <p:sldId id="284" r:id="rId23"/>
    <p:sldId id="288" r:id="rId24"/>
    <p:sldId id="296" r:id="rId25"/>
    <p:sldId id="297" r:id="rId26"/>
    <p:sldId id="290" r:id="rId27"/>
    <p:sldId id="285" r:id="rId28"/>
    <p:sldId id="289" r:id="rId29"/>
    <p:sldId id="298" r:id="rId30"/>
    <p:sldId id="299" r:id="rId31"/>
    <p:sldId id="272" r:id="rId32"/>
    <p:sldId id="281" r:id="rId33"/>
    <p:sldId id="300" r:id="rId34"/>
    <p:sldId id="293" r:id="rId35"/>
    <p:sldId id="291" r:id="rId36"/>
    <p:sldId id="294" r:id="rId37"/>
    <p:sldId id="282" r:id="rId38"/>
    <p:sldId id="265" r:id="rId39"/>
    <p:sldId id="278" r:id="rId4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B0405-C669-43CA-9960-E1B5FEB1F608}" v="1" dt="2021-08-01T03:46:14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2"/>
    <p:restoredTop sz="51448"/>
  </p:normalViewPr>
  <p:slideViewPr>
    <p:cSldViewPr snapToGrid="0" snapToObjects="1">
      <p:cViewPr varScale="1">
        <p:scale>
          <a:sx n="41" d="100"/>
          <a:sy n="41" d="100"/>
        </p:scale>
        <p:origin x="17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na Haroon" userId="S::haroonly@udmercy.edu::129feeb8-c71e-4cae-a4d3-db2550181187" providerId="AD" clId="Web-{A64B0405-C669-43CA-9960-E1B5FEB1F608}"/>
    <pc:docChg chg="modSld">
      <pc:chgData name="Lubna Haroon" userId="S::haroonly@udmercy.edu::129feeb8-c71e-4cae-a4d3-db2550181187" providerId="AD" clId="Web-{A64B0405-C669-43CA-9960-E1B5FEB1F608}" dt="2021-08-01T03:46:14.698" v="0"/>
      <pc:docMkLst>
        <pc:docMk/>
      </pc:docMkLst>
      <pc:sldChg chg="addSp">
        <pc:chgData name="Lubna Haroon" userId="S::haroonly@udmercy.edu::129feeb8-c71e-4cae-a4d3-db2550181187" providerId="AD" clId="Web-{A64B0405-C669-43CA-9960-E1B5FEB1F608}" dt="2021-08-01T03:46:14.698" v="0"/>
        <pc:sldMkLst>
          <pc:docMk/>
          <pc:sldMk cId="954481224" sldId="294"/>
        </pc:sldMkLst>
        <pc:spChg chg="add">
          <ac:chgData name="Lubna Haroon" userId="S::haroonly@udmercy.edu::129feeb8-c71e-4cae-a4d3-db2550181187" providerId="AD" clId="Web-{A64B0405-C669-43CA-9960-E1B5FEB1F608}" dt="2021-08-01T03:46:14.698" v="0"/>
          <ac:spMkLst>
            <pc:docMk/>
            <pc:sldMk cId="954481224" sldId="294"/>
            <ac:spMk id="4" creationId="{B201E4E7-F3ED-4D3D-B21C-532D5D77EA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gifford\Desktop\DNP\Data\MINISTRY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gifford\Desktop\DNP\Data\OUTPUT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gifford\Desktop\DNP\Data\OUTPUT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gifford\Desktop\DNP\Data\OUTPUT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WELL-BEING</a:t>
            </a:r>
            <a:r>
              <a:rPr lang="en-US" baseline="0"/>
              <a:t> INDEX SYSTEM TOTALS (n=335)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Sheet1!$B$233:$B$243</c:f>
              <c:strCache>
                <c:ptCount val="11"/>
                <c:pt idx="0">
                  <c:v>-2.00</c:v>
                </c:pt>
                <c:pt idx="1">
                  <c:v>-1.00</c:v>
                </c:pt>
                <c:pt idx="2">
                  <c:v>.00</c:v>
                </c:pt>
                <c:pt idx="3">
                  <c:v>1.00</c:v>
                </c:pt>
                <c:pt idx="4">
                  <c:v>2.00</c:v>
                </c:pt>
                <c:pt idx="5">
                  <c:v>3.00</c:v>
                </c:pt>
                <c:pt idx="6">
                  <c:v>4.00</c:v>
                </c:pt>
                <c:pt idx="7">
                  <c:v>5.00</c:v>
                </c:pt>
                <c:pt idx="8">
                  <c:v>6.00</c:v>
                </c:pt>
                <c:pt idx="9">
                  <c:v>7.00</c:v>
                </c:pt>
                <c:pt idx="10">
                  <c:v>9.00</c:v>
                </c:pt>
              </c:strCache>
            </c:strRef>
          </c:cat>
          <c:val>
            <c:numRef>
              <c:f>Sheet1!$C$233:$C$243</c:f>
              <c:numCache>
                <c:formatCode>###0</c:formatCode>
                <c:ptCount val="11"/>
                <c:pt idx="0">
                  <c:v>1</c:v>
                </c:pt>
                <c:pt idx="1">
                  <c:v>13</c:v>
                </c:pt>
                <c:pt idx="2">
                  <c:v>38</c:v>
                </c:pt>
                <c:pt idx="3">
                  <c:v>50</c:v>
                </c:pt>
                <c:pt idx="4">
                  <c:v>61</c:v>
                </c:pt>
                <c:pt idx="5">
                  <c:v>58</c:v>
                </c:pt>
                <c:pt idx="6">
                  <c:v>46</c:v>
                </c:pt>
                <c:pt idx="7">
                  <c:v>52</c:v>
                </c:pt>
                <c:pt idx="8">
                  <c:v>11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6-0D45-98C2-6505251C7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695648"/>
        <c:axId val="296876368"/>
      </c:barChart>
      <c:catAx>
        <c:axId val="29769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76368"/>
        <c:crosses val="autoZero"/>
        <c:auto val="1"/>
        <c:lblAlgn val="ctr"/>
        <c:lblOffset val="100"/>
        <c:noMultiLvlLbl val="0"/>
      </c:catAx>
      <c:valAx>
        <c:axId val="29687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Leaving Current Unit/Role (n=270)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E6-3D47-9F74-C43C7158F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E6-3D47-9F74-C43C7158F4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Sheet1!$B$237:$B$238</c:f>
              <c:strCache>
                <c:ptCount val="2"/>
                <c:pt idx="0">
                  <c:v>Disagree</c:v>
                </c:pt>
                <c:pt idx="1">
                  <c:v>Agree</c:v>
                </c:pt>
              </c:strCache>
            </c:strRef>
          </c:cat>
          <c:val>
            <c:numRef>
              <c:f>Sheet1!$C$237:$C$238</c:f>
              <c:numCache>
                <c:formatCode>###0</c:formatCode>
                <c:ptCount val="2"/>
                <c:pt idx="0">
                  <c:v>188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E6-3D47-9F74-C43C7158F46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Leaving System (n=257)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DE-5F41-BDC8-8E6C0F6D9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DE-5F41-BDC8-8E6C0F6D91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Sheet1!$B$245:$B$246</c:f>
              <c:strCache>
                <c:ptCount val="2"/>
                <c:pt idx="0">
                  <c:v>Disagree</c:v>
                </c:pt>
                <c:pt idx="1">
                  <c:v>Agree</c:v>
                </c:pt>
              </c:strCache>
            </c:strRef>
          </c:cat>
          <c:val>
            <c:numRef>
              <c:f>Sheet1!$C$245:$C$246</c:f>
              <c:numCache>
                <c:formatCode>###0</c:formatCode>
                <c:ptCount val="2"/>
                <c:pt idx="0">
                  <c:v>197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DE-5F41-BDC8-8E6C0F6D91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Leaving Profession (n=249)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B4-F249-90C4-96035AE75C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B4-F249-90C4-96035AE75C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Sheet1!$B$253:$B$254</c:f>
              <c:strCache>
                <c:ptCount val="2"/>
                <c:pt idx="0">
                  <c:v>Disagree</c:v>
                </c:pt>
                <c:pt idx="1">
                  <c:v>Agree</c:v>
                </c:pt>
              </c:strCache>
            </c:strRef>
          </c:cat>
          <c:val>
            <c:numRef>
              <c:f>Sheet1!$C$253:$C$254</c:f>
              <c:numCache>
                <c:formatCode>###0</c:formatCode>
                <c:ptCount val="2"/>
                <c:pt idx="0">
                  <c:v>191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B4-F249-90C4-96035AE75C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5AC6F-49ED-6249-B8C8-535B58FF872D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46AAA578-26BA-314A-90BD-18A387CC5FF5}">
      <dgm:prSet phldrT="[Text]"/>
      <dgm:spPr/>
      <dgm:t>
        <a:bodyPr/>
        <a:lstStyle/>
        <a:p>
          <a:r>
            <a:rPr lang="en-US" dirty="0"/>
            <a:t>Self-actualization</a:t>
          </a:r>
        </a:p>
      </dgm:t>
    </dgm:pt>
    <dgm:pt modelId="{AC2B0741-BE4A-C143-B314-2F3794D860F3}" type="parTrans" cxnId="{51A51CCF-12A2-224B-B728-F4E74335E666}">
      <dgm:prSet/>
      <dgm:spPr/>
      <dgm:t>
        <a:bodyPr/>
        <a:lstStyle/>
        <a:p>
          <a:endParaRPr lang="en-US"/>
        </a:p>
      </dgm:t>
    </dgm:pt>
    <dgm:pt modelId="{03A571BE-17DA-DB46-93CB-53FB85D5B6B8}" type="sibTrans" cxnId="{51A51CCF-12A2-224B-B728-F4E74335E666}">
      <dgm:prSet/>
      <dgm:spPr/>
      <dgm:t>
        <a:bodyPr/>
        <a:lstStyle/>
        <a:p>
          <a:endParaRPr lang="en-US"/>
        </a:p>
      </dgm:t>
    </dgm:pt>
    <dgm:pt modelId="{84A1E7BC-6707-D34F-9D5A-C34B6F0FBE13}">
      <dgm:prSet phldrT="[Text]"/>
      <dgm:spPr/>
      <dgm:t>
        <a:bodyPr/>
        <a:lstStyle/>
        <a:p>
          <a:r>
            <a:rPr lang="en-US" dirty="0"/>
            <a:t>Esteem</a:t>
          </a:r>
        </a:p>
      </dgm:t>
    </dgm:pt>
    <dgm:pt modelId="{5CDD2A34-DDC9-3F4C-9BAE-AED6613502BD}" type="parTrans" cxnId="{E16B4844-FE5D-7C45-9789-68F862E43D9E}">
      <dgm:prSet/>
      <dgm:spPr/>
      <dgm:t>
        <a:bodyPr/>
        <a:lstStyle/>
        <a:p>
          <a:endParaRPr lang="en-US"/>
        </a:p>
      </dgm:t>
    </dgm:pt>
    <dgm:pt modelId="{A303904E-6957-814C-964A-27B2CEFF8A35}" type="sibTrans" cxnId="{E16B4844-FE5D-7C45-9789-68F862E43D9E}">
      <dgm:prSet/>
      <dgm:spPr/>
      <dgm:t>
        <a:bodyPr/>
        <a:lstStyle/>
        <a:p>
          <a:endParaRPr lang="en-US"/>
        </a:p>
      </dgm:t>
    </dgm:pt>
    <dgm:pt modelId="{3BC93462-686C-804D-94D4-5EBA7E28D539}">
      <dgm:prSet phldrT="[Text]"/>
      <dgm:spPr/>
      <dgm:t>
        <a:bodyPr/>
        <a:lstStyle/>
        <a:p>
          <a:r>
            <a:rPr lang="en-US" dirty="0"/>
            <a:t>Belonging</a:t>
          </a:r>
        </a:p>
      </dgm:t>
    </dgm:pt>
    <dgm:pt modelId="{9CEB7A2A-2C4B-E24E-84A8-405E7286F398}" type="parTrans" cxnId="{5E9630D4-8453-C74B-A5DC-06FA36DC1C16}">
      <dgm:prSet/>
      <dgm:spPr/>
      <dgm:t>
        <a:bodyPr/>
        <a:lstStyle/>
        <a:p>
          <a:endParaRPr lang="en-US"/>
        </a:p>
      </dgm:t>
    </dgm:pt>
    <dgm:pt modelId="{D5631A0C-D51B-0941-96DD-951A1DDD855B}" type="sibTrans" cxnId="{5E9630D4-8453-C74B-A5DC-06FA36DC1C16}">
      <dgm:prSet/>
      <dgm:spPr/>
      <dgm:t>
        <a:bodyPr/>
        <a:lstStyle/>
        <a:p>
          <a:endParaRPr lang="en-US"/>
        </a:p>
      </dgm:t>
    </dgm:pt>
    <dgm:pt modelId="{D24D5503-98AC-5043-974A-BED5168956EE}">
      <dgm:prSet phldrT="[Text]"/>
      <dgm:spPr/>
      <dgm:t>
        <a:bodyPr/>
        <a:lstStyle/>
        <a:p>
          <a:r>
            <a:rPr lang="en-US" dirty="0"/>
            <a:t>Safety needs</a:t>
          </a:r>
        </a:p>
      </dgm:t>
    </dgm:pt>
    <dgm:pt modelId="{F9382A73-7A50-D245-9B86-96A1E6E94EF1}" type="parTrans" cxnId="{19932C60-0E1E-3B43-B7B7-F27F48CDB53F}">
      <dgm:prSet/>
      <dgm:spPr/>
      <dgm:t>
        <a:bodyPr/>
        <a:lstStyle/>
        <a:p>
          <a:endParaRPr lang="en-US"/>
        </a:p>
      </dgm:t>
    </dgm:pt>
    <dgm:pt modelId="{BCD0BF1A-289D-F448-9C0E-7D6A1911E502}" type="sibTrans" cxnId="{19932C60-0E1E-3B43-B7B7-F27F48CDB53F}">
      <dgm:prSet/>
      <dgm:spPr/>
      <dgm:t>
        <a:bodyPr/>
        <a:lstStyle/>
        <a:p>
          <a:endParaRPr lang="en-US"/>
        </a:p>
      </dgm:t>
    </dgm:pt>
    <dgm:pt modelId="{01081BBC-B7D7-5E4E-B4E4-9DD3DD41516E}">
      <dgm:prSet phldrT="[Text]"/>
      <dgm:spPr/>
      <dgm:t>
        <a:bodyPr/>
        <a:lstStyle/>
        <a:p>
          <a:r>
            <a:rPr lang="en-US" dirty="0"/>
            <a:t>Physiological needs</a:t>
          </a:r>
        </a:p>
      </dgm:t>
    </dgm:pt>
    <dgm:pt modelId="{E9F5EA90-CA95-E24A-8143-AD88C5451D0F}" type="parTrans" cxnId="{92BFE3A9-16FC-6143-8BA8-53C4B88D63C0}">
      <dgm:prSet/>
      <dgm:spPr/>
      <dgm:t>
        <a:bodyPr/>
        <a:lstStyle/>
        <a:p>
          <a:endParaRPr lang="en-US"/>
        </a:p>
      </dgm:t>
    </dgm:pt>
    <dgm:pt modelId="{EBB1AA51-E959-B541-948D-5545E9C82BC6}" type="sibTrans" cxnId="{92BFE3A9-16FC-6143-8BA8-53C4B88D63C0}">
      <dgm:prSet/>
      <dgm:spPr/>
      <dgm:t>
        <a:bodyPr/>
        <a:lstStyle/>
        <a:p>
          <a:endParaRPr lang="en-US"/>
        </a:p>
      </dgm:t>
    </dgm:pt>
    <dgm:pt modelId="{CDC38152-8E74-9844-935C-88E59AA4D213}">
      <dgm:prSet phldrT="[Text]"/>
      <dgm:spPr/>
      <dgm:t>
        <a:bodyPr/>
        <a:lstStyle/>
        <a:p>
          <a:r>
            <a:rPr lang="en-US" dirty="0"/>
            <a:t>Experience of order</a:t>
          </a:r>
        </a:p>
      </dgm:t>
    </dgm:pt>
    <dgm:pt modelId="{A57FF9A5-9EFA-414F-B241-F46B5FEC9E86}" type="parTrans" cxnId="{4A928440-B545-EE4E-95A5-57717794294A}">
      <dgm:prSet/>
      <dgm:spPr/>
      <dgm:t>
        <a:bodyPr/>
        <a:lstStyle/>
        <a:p>
          <a:endParaRPr lang="en-US"/>
        </a:p>
      </dgm:t>
    </dgm:pt>
    <dgm:pt modelId="{CE3689DA-1FAD-7442-B488-8AA650D954A7}" type="sibTrans" cxnId="{4A928440-B545-EE4E-95A5-57717794294A}">
      <dgm:prSet/>
      <dgm:spPr/>
      <dgm:t>
        <a:bodyPr/>
        <a:lstStyle/>
        <a:p>
          <a:endParaRPr lang="en-US"/>
        </a:p>
      </dgm:t>
    </dgm:pt>
    <dgm:pt modelId="{43CDFACF-6278-C34E-BE84-DFC3FA6250E6}">
      <dgm:prSet phldrT="[Text]"/>
      <dgm:spPr/>
      <dgm:t>
        <a:bodyPr/>
        <a:lstStyle/>
        <a:p>
          <a:r>
            <a:rPr lang="en-US" dirty="0"/>
            <a:t>Predictability</a:t>
          </a:r>
        </a:p>
      </dgm:t>
    </dgm:pt>
    <dgm:pt modelId="{511E6512-8240-E943-AB0A-992F68E38FFB}" type="parTrans" cxnId="{6435EC99-CD69-A748-8FAC-CBCE9B4385BE}">
      <dgm:prSet/>
      <dgm:spPr/>
      <dgm:t>
        <a:bodyPr/>
        <a:lstStyle/>
        <a:p>
          <a:endParaRPr lang="en-US"/>
        </a:p>
      </dgm:t>
    </dgm:pt>
    <dgm:pt modelId="{D54002B8-2ACA-1C4E-BBF9-2CF168C622FC}" type="sibTrans" cxnId="{6435EC99-CD69-A748-8FAC-CBCE9B4385BE}">
      <dgm:prSet/>
      <dgm:spPr/>
      <dgm:t>
        <a:bodyPr/>
        <a:lstStyle/>
        <a:p>
          <a:endParaRPr lang="en-US"/>
        </a:p>
      </dgm:t>
    </dgm:pt>
    <dgm:pt modelId="{CD81BA75-9D0D-7345-80CD-0CB163B0BFCC}">
      <dgm:prSet phldrT="[Text]"/>
      <dgm:spPr/>
      <dgm:t>
        <a:bodyPr/>
        <a:lstStyle/>
        <a:p>
          <a:r>
            <a:rPr lang="en-US" dirty="0"/>
            <a:t>Freedom from fear</a:t>
          </a:r>
        </a:p>
      </dgm:t>
    </dgm:pt>
    <dgm:pt modelId="{C642CF16-579B-D14F-836B-FD79A7C83515}" type="parTrans" cxnId="{75C3670D-D16F-4E48-9FBA-B8BBC37FC30A}">
      <dgm:prSet/>
      <dgm:spPr/>
      <dgm:t>
        <a:bodyPr/>
        <a:lstStyle/>
        <a:p>
          <a:endParaRPr lang="en-US"/>
        </a:p>
      </dgm:t>
    </dgm:pt>
    <dgm:pt modelId="{E85A3AEE-9400-4548-ADDA-7762F7C96889}" type="sibTrans" cxnId="{75C3670D-D16F-4E48-9FBA-B8BBC37FC30A}">
      <dgm:prSet/>
      <dgm:spPr/>
      <dgm:t>
        <a:bodyPr/>
        <a:lstStyle/>
        <a:p>
          <a:endParaRPr lang="en-US"/>
        </a:p>
      </dgm:t>
    </dgm:pt>
    <dgm:pt modelId="{6D320B7C-0B16-7B45-AC94-B6ED234BC28E}">
      <dgm:prSet phldrT="[Text]"/>
      <dgm:spPr/>
      <dgm:t>
        <a:bodyPr/>
        <a:lstStyle/>
        <a:p>
          <a:r>
            <a:rPr lang="en-US" dirty="0"/>
            <a:t>Health and wellness</a:t>
          </a:r>
        </a:p>
      </dgm:t>
    </dgm:pt>
    <dgm:pt modelId="{E186A483-6EF8-784C-ABB0-9DD9729FC041}" type="parTrans" cxnId="{50C0E1D9-19DE-B145-BC69-C95FCD2F81D7}">
      <dgm:prSet/>
      <dgm:spPr/>
      <dgm:t>
        <a:bodyPr/>
        <a:lstStyle/>
        <a:p>
          <a:endParaRPr lang="en-US"/>
        </a:p>
      </dgm:t>
    </dgm:pt>
    <dgm:pt modelId="{56D4CD8E-B5B2-F049-9718-C26B65D97B4D}" type="sibTrans" cxnId="{50C0E1D9-19DE-B145-BC69-C95FCD2F81D7}">
      <dgm:prSet/>
      <dgm:spPr/>
      <dgm:t>
        <a:bodyPr/>
        <a:lstStyle/>
        <a:p>
          <a:endParaRPr lang="en-US"/>
        </a:p>
      </dgm:t>
    </dgm:pt>
    <dgm:pt modelId="{2A351FB3-6C5E-1B4B-AECA-39F9208B0905}">
      <dgm:prSet phldrT="[Text]"/>
      <dgm:spPr/>
      <dgm:t>
        <a:bodyPr/>
        <a:lstStyle/>
        <a:p>
          <a:r>
            <a:rPr lang="en-US" dirty="0"/>
            <a:t>Emotional security</a:t>
          </a:r>
        </a:p>
      </dgm:t>
    </dgm:pt>
    <dgm:pt modelId="{140A5C3D-3D05-2C47-BE52-AFAE25118CD0}" type="parTrans" cxnId="{64C1F7A3-65B9-E448-911E-C83E2A2E304D}">
      <dgm:prSet/>
      <dgm:spPr/>
      <dgm:t>
        <a:bodyPr/>
        <a:lstStyle/>
        <a:p>
          <a:endParaRPr lang="en-US"/>
        </a:p>
      </dgm:t>
    </dgm:pt>
    <dgm:pt modelId="{1FA07B8B-D94D-7349-8812-FA281F9798F8}" type="sibTrans" cxnId="{64C1F7A3-65B9-E448-911E-C83E2A2E304D}">
      <dgm:prSet/>
      <dgm:spPr/>
      <dgm:t>
        <a:bodyPr/>
        <a:lstStyle/>
        <a:p>
          <a:endParaRPr lang="en-US"/>
        </a:p>
      </dgm:t>
    </dgm:pt>
    <dgm:pt modelId="{E1B65E19-1BD0-BC4A-8AD3-A6BF5EBD4790}">
      <dgm:prSet phldrT="[Text]"/>
      <dgm:spPr/>
      <dgm:t>
        <a:bodyPr/>
        <a:lstStyle/>
        <a:p>
          <a:r>
            <a:rPr lang="en-US"/>
            <a:t>Engagement</a:t>
          </a:r>
          <a:endParaRPr lang="en-US" dirty="0"/>
        </a:p>
      </dgm:t>
    </dgm:pt>
    <dgm:pt modelId="{88011D01-F80C-004A-A231-D0B84DC6B73C}" type="parTrans" cxnId="{95E5868B-D9B2-FD4D-A67A-16082CACD08F}">
      <dgm:prSet/>
      <dgm:spPr/>
      <dgm:t>
        <a:bodyPr/>
        <a:lstStyle/>
        <a:p>
          <a:endParaRPr lang="en-US"/>
        </a:p>
      </dgm:t>
    </dgm:pt>
    <dgm:pt modelId="{74AB8B3D-79EE-2E4E-BF78-25330EA6D9A4}" type="sibTrans" cxnId="{95E5868B-D9B2-FD4D-A67A-16082CACD08F}">
      <dgm:prSet/>
      <dgm:spPr/>
      <dgm:t>
        <a:bodyPr/>
        <a:lstStyle/>
        <a:p>
          <a:endParaRPr lang="en-US"/>
        </a:p>
      </dgm:t>
    </dgm:pt>
    <dgm:pt modelId="{8AF17F7D-8867-E14C-94D2-5D98AA9233F0}">
      <dgm:prSet phldrT="[Text]"/>
      <dgm:spPr/>
      <dgm:t>
        <a:bodyPr/>
        <a:lstStyle/>
        <a:p>
          <a:r>
            <a:rPr lang="en-US" dirty="0"/>
            <a:t>Achievement and respect</a:t>
          </a:r>
        </a:p>
      </dgm:t>
    </dgm:pt>
    <dgm:pt modelId="{54FDEF27-C931-B749-9AC9-91C55670545A}" type="parTrans" cxnId="{9A4307A2-5F94-1545-9C24-E3AE751AE7E3}">
      <dgm:prSet/>
      <dgm:spPr/>
      <dgm:t>
        <a:bodyPr/>
        <a:lstStyle/>
        <a:p>
          <a:endParaRPr lang="en-US"/>
        </a:p>
      </dgm:t>
    </dgm:pt>
    <dgm:pt modelId="{777BC497-16D7-E24D-B4FD-356A12397025}" type="sibTrans" cxnId="{9A4307A2-5F94-1545-9C24-E3AE751AE7E3}">
      <dgm:prSet/>
      <dgm:spPr/>
      <dgm:t>
        <a:bodyPr/>
        <a:lstStyle/>
        <a:p>
          <a:endParaRPr lang="en-US"/>
        </a:p>
      </dgm:t>
    </dgm:pt>
    <dgm:pt modelId="{B75B12F2-7125-CF49-9D95-9A308382B61F}">
      <dgm:prSet phldrT="[Text]"/>
      <dgm:spPr/>
      <dgm:t>
        <a:bodyPr/>
        <a:lstStyle/>
        <a:p>
          <a:r>
            <a:rPr lang="en-US" dirty="0"/>
            <a:t>Quality and safety in work</a:t>
          </a:r>
        </a:p>
      </dgm:t>
    </dgm:pt>
    <dgm:pt modelId="{E172A506-E079-8F41-AD22-202571271C60}" type="parTrans" cxnId="{D6401040-4D60-D04F-BA3F-CD9A3D8A87F8}">
      <dgm:prSet/>
      <dgm:spPr/>
      <dgm:t>
        <a:bodyPr/>
        <a:lstStyle/>
        <a:p>
          <a:endParaRPr lang="en-US"/>
        </a:p>
      </dgm:t>
    </dgm:pt>
    <dgm:pt modelId="{93CF02EB-21FE-8C43-9BB9-E56362557ECF}" type="sibTrans" cxnId="{D6401040-4D60-D04F-BA3F-CD9A3D8A87F8}">
      <dgm:prSet/>
      <dgm:spPr/>
      <dgm:t>
        <a:bodyPr/>
        <a:lstStyle/>
        <a:p>
          <a:endParaRPr lang="en-US"/>
        </a:p>
      </dgm:t>
    </dgm:pt>
    <dgm:pt modelId="{B2CB5D59-5062-E446-90CF-8C5A6E27CF48}">
      <dgm:prSet phldrT="[Text]"/>
      <dgm:spPr/>
      <dgm:t>
        <a:bodyPr/>
        <a:lstStyle/>
        <a:p>
          <a:r>
            <a:rPr lang="en-US" dirty="0"/>
            <a:t>Retention</a:t>
          </a:r>
        </a:p>
      </dgm:t>
    </dgm:pt>
    <dgm:pt modelId="{F8923B11-826F-E34E-AF90-B59D30DB6893}" type="sibTrans" cxnId="{822A29B7-CA80-AA4D-B606-DEBE1AD25B6A}">
      <dgm:prSet/>
      <dgm:spPr/>
      <dgm:t>
        <a:bodyPr/>
        <a:lstStyle/>
        <a:p>
          <a:endParaRPr lang="en-US"/>
        </a:p>
      </dgm:t>
    </dgm:pt>
    <dgm:pt modelId="{E424AAB7-CD84-9D45-8C4D-5C8FE62EC3DD}" type="parTrans" cxnId="{822A29B7-CA80-AA4D-B606-DEBE1AD25B6A}">
      <dgm:prSet/>
      <dgm:spPr/>
      <dgm:t>
        <a:bodyPr/>
        <a:lstStyle/>
        <a:p>
          <a:endParaRPr lang="en-US"/>
        </a:p>
      </dgm:t>
    </dgm:pt>
    <dgm:pt modelId="{75E157DD-C3E3-7045-9E82-FA852B69692F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490F753A-64B0-E34F-B43E-46F506E809C3}" type="parTrans" cxnId="{7E695BE2-80DB-4E4F-9C4E-FA3DCD584118}">
      <dgm:prSet/>
      <dgm:spPr/>
      <dgm:t>
        <a:bodyPr/>
        <a:lstStyle/>
        <a:p>
          <a:endParaRPr lang="en-US"/>
        </a:p>
      </dgm:t>
    </dgm:pt>
    <dgm:pt modelId="{0E5C5732-3958-954D-991E-83252D71F941}" type="sibTrans" cxnId="{7E695BE2-80DB-4E4F-9C4E-FA3DCD584118}">
      <dgm:prSet/>
      <dgm:spPr/>
      <dgm:t>
        <a:bodyPr/>
        <a:lstStyle/>
        <a:p>
          <a:endParaRPr lang="en-US"/>
        </a:p>
      </dgm:t>
    </dgm:pt>
    <dgm:pt modelId="{C2F245B4-385D-ED47-99D5-C2C144EBF319}" type="pres">
      <dgm:prSet presAssocID="{8A85AC6F-49ED-6249-B8C8-535B58FF872D}" presName="Name0" presStyleCnt="0">
        <dgm:presLayoutVars>
          <dgm:dir/>
          <dgm:animLvl val="lvl"/>
          <dgm:resizeHandles val="exact"/>
        </dgm:presLayoutVars>
      </dgm:prSet>
      <dgm:spPr/>
    </dgm:pt>
    <dgm:pt modelId="{B3EA30DD-F894-254A-A669-16C96B6FFF2C}" type="pres">
      <dgm:prSet presAssocID="{46AAA578-26BA-314A-90BD-18A387CC5FF5}" presName="Name8" presStyleCnt="0"/>
      <dgm:spPr/>
    </dgm:pt>
    <dgm:pt modelId="{E14F8AA9-31C0-344C-92DE-FF3B6E3466B2}" type="pres">
      <dgm:prSet presAssocID="{46AAA578-26BA-314A-90BD-18A387CC5FF5}" presName="level" presStyleLbl="node1" presStyleIdx="0" presStyleCnt="5">
        <dgm:presLayoutVars>
          <dgm:chMax val="1"/>
          <dgm:bulletEnabled val="1"/>
        </dgm:presLayoutVars>
      </dgm:prSet>
      <dgm:spPr/>
    </dgm:pt>
    <dgm:pt modelId="{701DFDDE-E528-7C43-84BA-83B39820C18E}" type="pres">
      <dgm:prSet presAssocID="{46AAA578-26BA-314A-90BD-18A387CC5F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8657A9-7C36-2E4F-96CD-0F821C211967}" type="pres">
      <dgm:prSet presAssocID="{84A1E7BC-6707-D34F-9D5A-C34B6F0FBE13}" presName="Name8" presStyleCnt="0"/>
      <dgm:spPr/>
    </dgm:pt>
    <dgm:pt modelId="{48BDB8B2-DAA4-684A-863B-FAC33B983D94}" type="pres">
      <dgm:prSet presAssocID="{84A1E7BC-6707-D34F-9D5A-C34B6F0FBE13}" presName="acctBkgd" presStyleLbl="alignAcc1" presStyleIdx="0" presStyleCnt="3"/>
      <dgm:spPr/>
    </dgm:pt>
    <dgm:pt modelId="{81DC343D-5EA4-E64F-B17B-B0A9E64D83B6}" type="pres">
      <dgm:prSet presAssocID="{84A1E7BC-6707-D34F-9D5A-C34B6F0FBE13}" presName="acctTx" presStyleLbl="alignAcc1" presStyleIdx="0" presStyleCnt="3">
        <dgm:presLayoutVars>
          <dgm:bulletEnabled val="1"/>
        </dgm:presLayoutVars>
      </dgm:prSet>
      <dgm:spPr/>
    </dgm:pt>
    <dgm:pt modelId="{D79DBBA0-3593-D048-BE54-7822E7BE0083}" type="pres">
      <dgm:prSet presAssocID="{84A1E7BC-6707-D34F-9D5A-C34B6F0FBE13}" presName="level" presStyleLbl="node1" presStyleIdx="1" presStyleCnt="5">
        <dgm:presLayoutVars>
          <dgm:chMax val="1"/>
          <dgm:bulletEnabled val="1"/>
        </dgm:presLayoutVars>
      </dgm:prSet>
      <dgm:spPr/>
    </dgm:pt>
    <dgm:pt modelId="{E8B04908-A120-274E-AD01-8820B5F5A5EC}" type="pres">
      <dgm:prSet presAssocID="{84A1E7BC-6707-D34F-9D5A-C34B6F0FBE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6BE408-F4E5-4244-9DCF-A55A8DF83B67}" type="pres">
      <dgm:prSet presAssocID="{3BC93462-686C-804D-94D4-5EBA7E28D539}" presName="Name8" presStyleCnt="0"/>
      <dgm:spPr/>
    </dgm:pt>
    <dgm:pt modelId="{56BFCA62-78E8-9A48-A032-6946E0B7E3B7}" type="pres">
      <dgm:prSet presAssocID="{3BC93462-686C-804D-94D4-5EBA7E28D539}" presName="acctBkgd" presStyleLbl="alignAcc1" presStyleIdx="1" presStyleCnt="3"/>
      <dgm:spPr/>
    </dgm:pt>
    <dgm:pt modelId="{1B6315D1-F0BA-3F46-921E-7DCB8079D461}" type="pres">
      <dgm:prSet presAssocID="{3BC93462-686C-804D-94D4-5EBA7E28D539}" presName="acctTx" presStyleLbl="alignAcc1" presStyleIdx="1" presStyleCnt="3">
        <dgm:presLayoutVars>
          <dgm:bulletEnabled val="1"/>
        </dgm:presLayoutVars>
      </dgm:prSet>
      <dgm:spPr/>
    </dgm:pt>
    <dgm:pt modelId="{C5EB1726-4E04-734D-AD69-A064BA4BA7BF}" type="pres">
      <dgm:prSet presAssocID="{3BC93462-686C-804D-94D4-5EBA7E28D539}" presName="level" presStyleLbl="node1" presStyleIdx="2" presStyleCnt="5">
        <dgm:presLayoutVars>
          <dgm:chMax val="1"/>
          <dgm:bulletEnabled val="1"/>
        </dgm:presLayoutVars>
      </dgm:prSet>
      <dgm:spPr/>
    </dgm:pt>
    <dgm:pt modelId="{FA73874E-619E-C944-B225-D17F8DAA92C6}" type="pres">
      <dgm:prSet presAssocID="{3BC93462-686C-804D-94D4-5EBA7E28D5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D5CEF0-A73F-954A-8987-A92A02E61825}" type="pres">
      <dgm:prSet presAssocID="{D24D5503-98AC-5043-974A-BED5168956EE}" presName="Name8" presStyleCnt="0"/>
      <dgm:spPr/>
    </dgm:pt>
    <dgm:pt modelId="{2AAA962B-6145-0E41-B692-BBBBBEECCFA9}" type="pres">
      <dgm:prSet presAssocID="{D24D5503-98AC-5043-974A-BED5168956EE}" presName="acctBkgd" presStyleLbl="alignAcc1" presStyleIdx="2" presStyleCnt="3"/>
      <dgm:spPr/>
    </dgm:pt>
    <dgm:pt modelId="{32281E9B-6B80-744A-8196-BB947E0ED974}" type="pres">
      <dgm:prSet presAssocID="{D24D5503-98AC-5043-974A-BED5168956EE}" presName="acctTx" presStyleLbl="alignAcc1" presStyleIdx="2" presStyleCnt="3">
        <dgm:presLayoutVars>
          <dgm:bulletEnabled val="1"/>
        </dgm:presLayoutVars>
      </dgm:prSet>
      <dgm:spPr/>
    </dgm:pt>
    <dgm:pt modelId="{7A87F15B-BB81-E549-878C-195BF40023FA}" type="pres">
      <dgm:prSet presAssocID="{D24D5503-98AC-5043-974A-BED5168956EE}" presName="level" presStyleLbl="node1" presStyleIdx="3" presStyleCnt="5">
        <dgm:presLayoutVars>
          <dgm:chMax val="1"/>
          <dgm:bulletEnabled val="1"/>
        </dgm:presLayoutVars>
      </dgm:prSet>
      <dgm:spPr/>
    </dgm:pt>
    <dgm:pt modelId="{4ABB7465-0641-0843-B628-6B960B7FAA8A}" type="pres">
      <dgm:prSet presAssocID="{D24D5503-98AC-5043-974A-BED5168956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7AD00C4-A6FD-8941-92D7-710AA93EE6D4}" type="pres">
      <dgm:prSet presAssocID="{01081BBC-B7D7-5E4E-B4E4-9DD3DD41516E}" presName="Name8" presStyleCnt="0"/>
      <dgm:spPr/>
    </dgm:pt>
    <dgm:pt modelId="{BA1AA37D-3043-4447-8110-D486EBCCAC7F}" type="pres">
      <dgm:prSet presAssocID="{01081BBC-B7D7-5E4E-B4E4-9DD3DD41516E}" presName="level" presStyleLbl="node1" presStyleIdx="4" presStyleCnt="5">
        <dgm:presLayoutVars>
          <dgm:chMax val="1"/>
          <dgm:bulletEnabled val="1"/>
        </dgm:presLayoutVars>
      </dgm:prSet>
      <dgm:spPr/>
    </dgm:pt>
    <dgm:pt modelId="{B3B401DA-7C4D-BC45-B7D2-C0B519386FBD}" type="pres">
      <dgm:prSet presAssocID="{01081BBC-B7D7-5E4E-B4E4-9DD3DD41516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5C3670D-D16F-4E48-9FBA-B8BBC37FC30A}" srcId="{D24D5503-98AC-5043-974A-BED5168956EE}" destId="{CD81BA75-9D0D-7345-80CD-0CB163B0BFCC}" srcOrd="2" destOrd="0" parTransId="{C642CF16-579B-D14F-836B-FD79A7C83515}" sibTransId="{E85A3AEE-9400-4548-ADDA-7762F7C96889}"/>
    <dgm:cxn modelId="{DF142B19-15D6-3147-B4C0-79416DCC54E9}" type="presOf" srcId="{84A1E7BC-6707-D34F-9D5A-C34B6F0FBE13}" destId="{E8B04908-A120-274E-AD01-8820B5F5A5EC}" srcOrd="1" destOrd="0" presId="urn:microsoft.com/office/officeart/2005/8/layout/pyramid1"/>
    <dgm:cxn modelId="{905A9C32-A9B0-524E-BA6C-94B6ABDF7F00}" type="presOf" srcId="{B2CB5D59-5062-E446-90CF-8C5A6E27CF48}" destId="{56BFCA62-78E8-9A48-A032-6946E0B7E3B7}" srcOrd="0" destOrd="1" presId="urn:microsoft.com/office/officeart/2005/8/layout/pyramid1"/>
    <dgm:cxn modelId="{3BA2EF36-1FB8-9643-92E7-B100694360DC}" type="presOf" srcId="{43CDFACF-6278-C34E-BE84-DFC3FA6250E6}" destId="{32281E9B-6B80-744A-8196-BB947E0ED974}" srcOrd="1" destOrd="1" presId="urn:microsoft.com/office/officeart/2005/8/layout/pyramid1"/>
    <dgm:cxn modelId="{D6401040-4D60-D04F-BA3F-CD9A3D8A87F8}" srcId="{84A1E7BC-6707-D34F-9D5A-C34B6F0FBE13}" destId="{B75B12F2-7125-CF49-9D95-9A308382B61F}" srcOrd="1" destOrd="0" parTransId="{E172A506-E079-8F41-AD22-202571271C60}" sibTransId="{93CF02EB-21FE-8C43-9BB9-E56362557ECF}"/>
    <dgm:cxn modelId="{4A928440-B545-EE4E-95A5-57717794294A}" srcId="{D24D5503-98AC-5043-974A-BED5168956EE}" destId="{CDC38152-8E74-9844-935C-88E59AA4D213}" srcOrd="0" destOrd="0" parTransId="{A57FF9A5-9EFA-414F-B241-F46B5FEC9E86}" sibTransId="{CE3689DA-1FAD-7442-B488-8AA650D954A7}"/>
    <dgm:cxn modelId="{E760035B-AC08-A043-B8C2-BECE9FF2CDC0}" type="presOf" srcId="{CD81BA75-9D0D-7345-80CD-0CB163B0BFCC}" destId="{32281E9B-6B80-744A-8196-BB947E0ED974}" srcOrd="1" destOrd="2" presId="urn:microsoft.com/office/officeart/2005/8/layout/pyramid1"/>
    <dgm:cxn modelId="{E13AFF5B-C10B-4940-8C95-A5782C8907C5}" type="presOf" srcId="{CDC38152-8E74-9844-935C-88E59AA4D213}" destId="{32281E9B-6B80-744A-8196-BB947E0ED974}" srcOrd="1" destOrd="0" presId="urn:microsoft.com/office/officeart/2005/8/layout/pyramid1"/>
    <dgm:cxn modelId="{19932C60-0E1E-3B43-B7B7-F27F48CDB53F}" srcId="{8A85AC6F-49ED-6249-B8C8-535B58FF872D}" destId="{D24D5503-98AC-5043-974A-BED5168956EE}" srcOrd="3" destOrd="0" parTransId="{F9382A73-7A50-D245-9B86-96A1E6E94EF1}" sibTransId="{BCD0BF1A-289D-F448-9C0E-7D6A1911E502}"/>
    <dgm:cxn modelId="{8CB95460-0651-8144-9010-3E9609B3C448}" type="presOf" srcId="{E1B65E19-1BD0-BC4A-8AD3-A6BF5EBD4790}" destId="{1B6315D1-F0BA-3F46-921E-7DCB8079D461}" srcOrd="1" destOrd="0" presId="urn:microsoft.com/office/officeart/2005/8/layout/pyramid1"/>
    <dgm:cxn modelId="{75963F63-01A9-7846-A16F-CE26B6E4152B}" type="presOf" srcId="{B75B12F2-7125-CF49-9D95-9A308382B61F}" destId="{81DC343D-5EA4-E64F-B17B-B0A9E64D83B6}" srcOrd="1" destOrd="1" presId="urn:microsoft.com/office/officeart/2005/8/layout/pyramid1"/>
    <dgm:cxn modelId="{E16B4844-FE5D-7C45-9789-68F862E43D9E}" srcId="{8A85AC6F-49ED-6249-B8C8-535B58FF872D}" destId="{84A1E7BC-6707-D34F-9D5A-C34B6F0FBE13}" srcOrd="1" destOrd="0" parTransId="{5CDD2A34-DDC9-3F4C-9BAE-AED6613502BD}" sibTransId="{A303904E-6957-814C-964A-27B2CEFF8A35}"/>
    <dgm:cxn modelId="{6E7B4C45-06E3-CD4B-BF11-6C4DBB38C95A}" type="presOf" srcId="{8A85AC6F-49ED-6249-B8C8-535B58FF872D}" destId="{C2F245B4-385D-ED47-99D5-C2C144EBF319}" srcOrd="0" destOrd="0" presId="urn:microsoft.com/office/officeart/2005/8/layout/pyramid1"/>
    <dgm:cxn modelId="{62A97446-3F8A-2D4E-98AD-025A03506865}" type="presOf" srcId="{2A351FB3-6C5E-1B4B-AECA-39F9208B0905}" destId="{32281E9B-6B80-744A-8196-BB947E0ED974}" srcOrd="1" destOrd="4" presId="urn:microsoft.com/office/officeart/2005/8/layout/pyramid1"/>
    <dgm:cxn modelId="{84CC3A70-D5B6-3746-9294-0A4D91A667B2}" type="presOf" srcId="{E1B65E19-1BD0-BC4A-8AD3-A6BF5EBD4790}" destId="{56BFCA62-78E8-9A48-A032-6946E0B7E3B7}" srcOrd="0" destOrd="0" presId="urn:microsoft.com/office/officeart/2005/8/layout/pyramid1"/>
    <dgm:cxn modelId="{D523CB72-7EB0-F844-A8EB-602ACE44975C}" type="presOf" srcId="{3BC93462-686C-804D-94D4-5EBA7E28D539}" destId="{FA73874E-619E-C944-B225-D17F8DAA92C6}" srcOrd="1" destOrd="0" presId="urn:microsoft.com/office/officeart/2005/8/layout/pyramid1"/>
    <dgm:cxn modelId="{B52FAD54-A8FF-324F-B771-A19F77C1EF96}" type="presOf" srcId="{8AF17F7D-8867-E14C-94D2-5D98AA9233F0}" destId="{81DC343D-5EA4-E64F-B17B-B0A9E64D83B6}" srcOrd="1" destOrd="0" presId="urn:microsoft.com/office/officeart/2005/8/layout/pyramid1"/>
    <dgm:cxn modelId="{055FC256-1325-3F41-9280-8B578F244DC6}" type="presOf" srcId="{CDC38152-8E74-9844-935C-88E59AA4D213}" destId="{2AAA962B-6145-0E41-B692-BBBBBEECCFA9}" srcOrd="0" destOrd="0" presId="urn:microsoft.com/office/officeart/2005/8/layout/pyramid1"/>
    <dgm:cxn modelId="{95E5868B-D9B2-FD4D-A67A-16082CACD08F}" srcId="{3BC93462-686C-804D-94D4-5EBA7E28D539}" destId="{E1B65E19-1BD0-BC4A-8AD3-A6BF5EBD4790}" srcOrd="0" destOrd="0" parTransId="{88011D01-F80C-004A-A231-D0B84DC6B73C}" sibTransId="{74AB8B3D-79EE-2E4E-BF78-25330EA6D9A4}"/>
    <dgm:cxn modelId="{0F510593-5722-FE4A-A7A2-A52B4D20708B}" type="presOf" srcId="{75E157DD-C3E3-7045-9E82-FA852B69692F}" destId="{56BFCA62-78E8-9A48-A032-6946E0B7E3B7}" srcOrd="0" destOrd="2" presId="urn:microsoft.com/office/officeart/2005/8/layout/pyramid1"/>
    <dgm:cxn modelId="{B9CD6896-1B1B-7E4E-98D8-77649BCD61CB}" type="presOf" srcId="{B2CB5D59-5062-E446-90CF-8C5A6E27CF48}" destId="{1B6315D1-F0BA-3F46-921E-7DCB8079D461}" srcOrd="1" destOrd="1" presId="urn:microsoft.com/office/officeart/2005/8/layout/pyramid1"/>
    <dgm:cxn modelId="{6435EC99-CD69-A748-8FAC-CBCE9B4385BE}" srcId="{D24D5503-98AC-5043-974A-BED5168956EE}" destId="{43CDFACF-6278-C34E-BE84-DFC3FA6250E6}" srcOrd="1" destOrd="0" parTransId="{511E6512-8240-E943-AB0A-992F68E38FFB}" sibTransId="{D54002B8-2ACA-1C4E-BBF9-2CF168C622FC}"/>
    <dgm:cxn modelId="{0108CCA0-7E8B-524C-A6C9-6DCD706879A2}" type="presOf" srcId="{01081BBC-B7D7-5E4E-B4E4-9DD3DD41516E}" destId="{BA1AA37D-3043-4447-8110-D486EBCCAC7F}" srcOrd="0" destOrd="0" presId="urn:microsoft.com/office/officeart/2005/8/layout/pyramid1"/>
    <dgm:cxn modelId="{9A4307A2-5F94-1545-9C24-E3AE751AE7E3}" srcId="{84A1E7BC-6707-D34F-9D5A-C34B6F0FBE13}" destId="{8AF17F7D-8867-E14C-94D2-5D98AA9233F0}" srcOrd="0" destOrd="0" parTransId="{54FDEF27-C931-B749-9AC9-91C55670545A}" sibTransId="{777BC497-16D7-E24D-B4FD-356A12397025}"/>
    <dgm:cxn modelId="{64C1F7A3-65B9-E448-911E-C83E2A2E304D}" srcId="{D24D5503-98AC-5043-974A-BED5168956EE}" destId="{2A351FB3-6C5E-1B4B-AECA-39F9208B0905}" srcOrd="4" destOrd="0" parTransId="{140A5C3D-3D05-2C47-BE52-AFAE25118CD0}" sibTransId="{1FA07B8B-D94D-7349-8812-FA281F9798F8}"/>
    <dgm:cxn modelId="{92BFE3A9-16FC-6143-8BA8-53C4B88D63C0}" srcId="{8A85AC6F-49ED-6249-B8C8-535B58FF872D}" destId="{01081BBC-B7D7-5E4E-B4E4-9DD3DD41516E}" srcOrd="4" destOrd="0" parTransId="{E9F5EA90-CA95-E24A-8143-AD88C5451D0F}" sibTransId="{EBB1AA51-E959-B541-948D-5545E9C82BC6}"/>
    <dgm:cxn modelId="{787B1DAE-F9CA-8842-A20F-E1561B804134}" type="presOf" srcId="{43CDFACF-6278-C34E-BE84-DFC3FA6250E6}" destId="{2AAA962B-6145-0E41-B692-BBBBBEECCFA9}" srcOrd="0" destOrd="1" presId="urn:microsoft.com/office/officeart/2005/8/layout/pyramid1"/>
    <dgm:cxn modelId="{368E0FB5-ED47-4C4F-AD06-DEDF130F5C40}" type="presOf" srcId="{01081BBC-B7D7-5E4E-B4E4-9DD3DD41516E}" destId="{B3B401DA-7C4D-BC45-B7D2-C0B519386FBD}" srcOrd="1" destOrd="0" presId="urn:microsoft.com/office/officeart/2005/8/layout/pyramid1"/>
    <dgm:cxn modelId="{822A29B7-CA80-AA4D-B606-DEBE1AD25B6A}" srcId="{3BC93462-686C-804D-94D4-5EBA7E28D539}" destId="{B2CB5D59-5062-E446-90CF-8C5A6E27CF48}" srcOrd="1" destOrd="0" parTransId="{E424AAB7-CD84-9D45-8C4D-5C8FE62EC3DD}" sibTransId="{F8923B11-826F-E34E-AF90-B59D30DB6893}"/>
    <dgm:cxn modelId="{118D67C5-73A5-9C48-96F4-D4210B6ECB18}" type="presOf" srcId="{6D320B7C-0B16-7B45-AC94-B6ED234BC28E}" destId="{2AAA962B-6145-0E41-B692-BBBBBEECCFA9}" srcOrd="0" destOrd="3" presId="urn:microsoft.com/office/officeart/2005/8/layout/pyramid1"/>
    <dgm:cxn modelId="{B9981BC9-4F9F-054E-A98B-E56A34CAE287}" type="presOf" srcId="{3BC93462-686C-804D-94D4-5EBA7E28D539}" destId="{C5EB1726-4E04-734D-AD69-A064BA4BA7BF}" srcOrd="0" destOrd="0" presId="urn:microsoft.com/office/officeart/2005/8/layout/pyramid1"/>
    <dgm:cxn modelId="{C2DC90C9-C761-E34C-887C-2CAF30153E1F}" type="presOf" srcId="{D24D5503-98AC-5043-974A-BED5168956EE}" destId="{4ABB7465-0641-0843-B628-6B960B7FAA8A}" srcOrd="1" destOrd="0" presId="urn:microsoft.com/office/officeart/2005/8/layout/pyramid1"/>
    <dgm:cxn modelId="{1F902ACE-8518-E549-9FA7-BDDEF683F8B4}" type="presOf" srcId="{75E157DD-C3E3-7045-9E82-FA852B69692F}" destId="{1B6315D1-F0BA-3F46-921E-7DCB8079D461}" srcOrd="1" destOrd="2" presId="urn:microsoft.com/office/officeart/2005/8/layout/pyramid1"/>
    <dgm:cxn modelId="{51A51CCF-12A2-224B-B728-F4E74335E666}" srcId="{8A85AC6F-49ED-6249-B8C8-535B58FF872D}" destId="{46AAA578-26BA-314A-90BD-18A387CC5FF5}" srcOrd="0" destOrd="0" parTransId="{AC2B0741-BE4A-C143-B314-2F3794D860F3}" sibTransId="{03A571BE-17DA-DB46-93CB-53FB85D5B6B8}"/>
    <dgm:cxn modelId="{07F388D3-C577-1849-8F60-AA9E6D066850}" type="presOf" srcId="{46AAA578-26BA-314A-90BD-18A387CC5FF5}" destId="{E14F8AA9-31C0-344C-92DE-FF3B6E3466B2}" srcOrd="0" destOrd="0" presId="urn:microsoft.com/office/officeart/2005/8/layout/pyramid1"/>
    <dgm:cxn modelId="{5E9630D4-8453-C74B-A5DC-06FA36DC1C16}" srcId="{8A85AC6F-49ED-6249-B8C8-535B58FF872D}" destId="{3BC93462-686C-804D-94D4-5EBA7E28D539}" srcOrd="2" destOrd="0" parTransId="{9CEB7A2A-2C4B-E24E-84A8-405E7286F398}" sibTransId="{D5631A0C-D51B-0941-96DD-951A1DDD855B}"/>
    <dgm:cxn modelId="{50C0E1D9-19DE-B145-BC69-C95FCD2F81D7}" srcId="{D24D5503-98AC-5043-974A-BED5168956EE}" destId="{6D320B7C-0B16-7B45-AC94-B6ED234BC28E}" srcOrd="3" destOrd="0" parTransId="{E186A483-6EF8-784C-ABB0-9DD9729FC041}" sibTransId="{56D4CD8E-B5B2-F049-9718-C26B65D97B4D}"/>
    <dgm:cxn modelId="{D6E1A3DF-ACE3-8E48-B796-E0468704ACB6}" type="presOf" srcId="{46AAA578-26BA-314A-90BD-18A387CC5FF5}" destId="{701DFDDE-E528-7C43-84BA-83B39820C18E}" srcOrd="1" destOrd="0" presId="urn:microsoft.com/office/officeart/2005/8/layout/pyramid1"/>
    <dgm:cxn modelId="{7E695BE2-80DB-4E4F-9C4E-FA3DCD584118}" srcId="{3BC93462-686C-804D-94D4-5EBA7E28D539}" destId="{75E157DD-C3E3-7045-9E82-FA852B69692F}" srcOrd="2" destOrd="0" parTransId="{490F753A-64B0-E34F-B43E-46F506E809C3}" sibTransId="{0E5C5732-3958-954D-991E-83252D71F941}"/>
    <dgm:cxn modelId="{2C469DE8-F229-6D4B-88EA-1D0C8A05928C}" type="presOf" srcId="{D24D5503-98AC-5043-974A-BED5168956EE}" destId="{7A87F15B-BB81-E549-878C-195BF40023FA}" srcOrd="0" destOrd="0" presId="urn:microsoft.com/office/officeart/2005/8/layout/pyramid1"/>
    <dgm:cxn modelId="{178FD5E9-4403-484C-9881-B7649FD1ACA4}" type="presOf" srcId="{8AF17F7D-8867-E14C-94D2-5D98AA9233F0}" destId="{48BDB8B2-DAA4-684A-863B-FAC33B983D94}" srcOrd="0" destOrd="0" presId="urn:microsoft.com/office/officeart/2005/8/layout/pyramid1"/>
    <dgm:cxn modelId="{068ABCF7-2A38-3945-8D1B-A1BB2257F7A4}" type="presOf" srcId="{6D320B7C-0B16-7B45-AC94-B6ED234BC28E}" destId="{32281E9B-6B80-744A-8196-BB947E0ED974}" srcOrd="1" destOrd="3" presId="urn:microsoft.com/office/officeart/2005/8/layout/pyramid1"/>
    <dgm:cxn modelId="{9F38D6F7-3588-4047-8D5A-F688357577A8}" type="presOf" srcId="{B75B12F2-7125-CF49-9D95-9A308382B61F}" destId="{48BDB8B2-DAA4-684A-863B-FAC33B983D94}" srcOrd="0" destOrd="1" presId="urn:microsoft.com/office/officeart/2005/8/layout/pyramid1"/>
    <dgm:cxn modelId="{BC404CFD-A913-9743-8AEA-B19C0C9A9C6B}" type="presOf" srcId="{84A1E7BC-6707-D34F-9D5A-C34B6F0FBE13}" destId="{D79DBBA0-3593-D048-BE54-7822E7BE0083}" srcOrd="0" destOrd="0" presId="urn:microsoft.com/office/officeart/2005/8/layout/pyramid1"/>
    <dgm:cxn modelId="{AF6FCCFD-004B-7C48-86E9-2604EDF0CC3F}" type="presOf" srcId="{2A351FB3-6C5E-1B4B-AECA-39F9208B0905}" destId="{2AAA962B-6145-0E41-B692-BBBBBEECCFA9}" srcOrd="0" destOrd="4" presId="urn:microsoft.com/office/officeart/2005/8/layout/pyramid1"/>
    <dgm:cxn modelId="{0151BCFF-AADA-6B42-9E92-AE68CF7EE9CB}" type="presOf" srcId="{CD81BA75-9D0D-7345-80CD-0CB163B0BFCC}" destId="{2AAA962B-6145-0E41-B692-BBBBBEECCFA9}" srcOrd="0" destOrd="2" presId="urn:microsoft.com/office/officeart/2005/8/layout/pyramid1"/>
    <dgm:cxn modelId="{2EAC3776-5C97-5941-B85B-DE7698E43E31}" type="presParOf" srcId="{C2F245B4-385D-ED47-99D5-C2C144EBF319}" destId="{B3EA30DD-F894-254A-A669-16C96B6FFF2C}" srcOrd="0" destOrd="0" presId="urn:microsoft.com/office/officeart/2005/8/layout/pyramid1"/>
    <dgm:cxn modelId="{71371ABB-67C7-D04D-886E-8FB330843F4D}" type="presParOf" srcId="{B3EA30DD-F894-254A-A669-16C96B6FFF2C}" destId="{E14F8AA9-31C0-344C-92DE-FF3B6E3466B2}" srcOrd="0" destOrd="0" presId="urn:microsoft.com/office/officeart/2005/8/layout/pyramid1"/>
    <dgm:cxn modelId="{0AC16625-A803-E047-887F-406AF0C021FA}" type="presParOf" srcId="{B3EA30DD-F894-254A-A669-16C96B6FFF2C}" destId="{701DFDDE-E528-7C43-84BA-83B39820C18E}" srcOrd="1" destOrd="0" presId="urn:microsoft.com/office/officeart/2005/8/layout/pyramid1"/>
    <dgm:cxn modelId="{EF083697-C7AE-754B-9857-9FFAB2CBDF30}" type="presParOf" srcId="{C2F245B4-385D-ED47-99D5-C2C144EBF319}" destId="{6F8657A9-7C36-2E4F-96CD-0F821C211967}" srcOrd="1" destOrd="0" presId="urn:microsoft.com/office/officeart/2005/8/layout/pyramid1"/>
    <dgm:cxn modelId="{50ECA268-3941-6B42-857E-FBF228CD82A7}" type="presParOf" srcId="{6F8657A9-7C36-2E4F-96CD-0F821C211967}" destId="{48BDB8B2-DAA4-684A-863B-FAC33B983D94}" srcOrd="0" destOrd="0" presId="urn:microsoft.com/office/officeart/2005/8/layout/pyramid1"/>
    <dgm:cxn modelId="{078AB45A-E752-5046-B330-B8957CA11755}" type="presParOf" srcId="{6F8657A9-7C36-2E4F-96CD-0F821C211967}" destId="{81DC343D-5EA4-E64F-B17B-B0A9E64D83B6}" srcOrd="1" destOrd="0" presId="urn:microsoft.com/office/officeart/2005/8/layout/pyramid1"/>
    <dgm:cxn modelId="{35D890F8-C099-074F-B74E-642D6A1C885C}" type="presParOf" srcId="{6F8657A9-7C36-2E4F-96CD-0F821C211967}" destId="{D79DBBA0-3593-D048-BE54-7822E7BE0083}" srcOrd="2" destOrd="0" presId="urn:microsoft.com/office/officeart/2005/8/layout/pyramid1"/>
    <dgm:cxn modelId="{2C38B44D-DF10-5844-AC6B-02C78C25DCEF}" type="presParOf" srcId="{6F8657A9-7C36-2E4F-96CD-0F821C211967}" destId="{E8B04908-A120-274E-AD01-8820B5F5A5EC}" srcOrd="3" destOrd="0" presId="urn:microsoft.com/office/officeart/2005/8/layout/pyramid1"/>
    <dgm:cxn modelId="{2EC80819-A084-3942-B99E-1684CB1938B0}" type="presParOf" srcId="{C2F245B4-385D-ED47-99D5-C2C144EBF319}" destId="{DF6BE408-F4E5-4244-9DCF-A55A8DF83B67}" srcOrd="2" destOrd="0" presId="urn:microsoft.com/office/officeart/2005/8/layout/pyramid1"/>
    <dgm:cxn modelId="{7E4E77B2-8808-7C49-9B7F-FC62DE317EAC}" type="presParOf" srcId="{DF6BE408-F4E5-4244-9DCF-A55A8DF83B67}" destId="{56BFCA62-78E8-9A48-A032-6946E0B7E3B7}" srcOrd="0" destOrd="0" presId="urn:microsoft.com/office/officeart/2005/8/layout/pyramid1"/>
    <dgm:cxn modelId="{C4CDBC1F-B5AA-E340-89B8-D7DF4A8E8BE4}" type="presParOf" srcId="{DF6BE408-F4E5-4244-9DCF-A55A8DF83B67}" destId="{1B6315D1-F0BA-3F46-921E-7DCB8079D461}" srcOrd="1" destOrd="0" presId="urn:microsoft.com/office/officeart/2005/8/layout/pyramid1"/>
    <dgm:cxn modelId="{F7B27D08-DFCC-2344-8177-884E25D23376}" type="presParOf" srcId="{DF6BE408-F4E5-4244-9DCF-A55A8DF83B67}" destId="{C5EB1726-4E04-734D-AD69-A064BA4BA7BF}" srcOrd="2" destOrd="0" presId="urn:microsoft.com/office/officeart/2005/8/layout/pyramid1"/>
    <dgm:cxn modelId="{D5848DEE-C637-C54D-A47B-3FB059B32B4C}" type="presParOf" srcId="{DF6BE408-F4E5-4244-9DCF-A55A8DF83B67}" destId="{FA73874E-619E-C944-B225-D17F8DAA92C6}" srcOrd="3" destOrd="0" presId="urn:microsoft.com/office/officeart/2005/8/layout/pyramid1"/>
    <dgm:cxn modelId="{E9A78BD1-C88B-EB48-8A10-00110A2D86A8}" type="presParOf" srcId="{C2F245B4-385D-ED47-99D5-C2C144EBF319}" destId="{8DD5CEF0-A73F-954A-8987-A92A02E61825}" srcOrd="3" destOrd="0" presId="urn:microsoft.com/office/officeart/2005/8/layout/pyramid1"/>
    <dgm:cxn modelId="{3CB2691A-8408-3C40-BC62-95DF6EBCA2CB}" type="presParOf" srcId="{8DD5CEF0-A73F-954A-8987-A92A02E61825}" destId="{2AAA962B-6145-0E41-B692-BBBBBEECCFA9}" srcOrd="0" destOrd="0" presId="urn:microsoft.com/office/officeart/2005/8/layout/pyramid1"/>
    <dgm:cxn modelId="{3F627661-4575-CB4E-8E49-00328AB4C58D}" type="presParOf" srcId="{8DD5CEF0-A73F-954A-8987-A92A02E61825}" destId="{32281E9B-6B80-744A-8196-BB947E0ED974}" srcOrd="1" destOrd="0" presId="urn:microsoft.com/office/officeart/2005/8/layout/pyramid1"/>
    <dgm:cxn modelId="{67DC3BDA-577E-1D4C-843F-9992004B97E2}" type="presParOf" srcId="{8DD5CEF0-A73F-954A-8987-A92A02E61825}" destId="{7A87F15B-BB81-E549-878C-195BF40023FA}" srcOrd="2" destOrd="0" presId="urn:microsoft.com/office/officeart/2005/8/layout/pyramid1"/>
    <dgm:cxn modelId="{68EC5983-3690-CF4D-AF11-3FE7CEE6B16D}" type="presParOf" srcId="{8DD5CEF0-A73F-954A-8987-A92A02E61825}" destId="{4ABB7465-0641-0843-B628-6B960B7FAA8A}" srcOrd="3" destOrd="0" presId="urn:microsoft.com/office/officeart/2005/8/layout/pyramid1"/>
    <dgm:cxn modelId="{66A19EF5-3EAD-EA4E-86AA-DA742D2C27A8}" type="presParOf" srcId="{C2F245B4-385D-ED47-99D5-C2C144EBF319}" destId="{37AD00C4-A6FD-8941-92D7-710AA93EE6D4}" srcOrd="4" destOrd="0" presId="urn:microsoft.com/office/officeart/2005/8/layout/pyramid1"/>
    <dgm:cxn modelId="{C6169665-4265-2745-B08D-373CB9988A1B}" type="presParOf" srcId="{37AD00C4-A6FD-8941-92D7-710AA93EE6D4}" destId="{BA1AA37D-3043-4447-8110-D486EBCCAC7F}" srcOrd="0" destOrd="0" presId="urn:microsoft.com/office/officeart/2005/8/layout/pyramid1"/>
    <dgm:cxn modelId="{F7C999F8-D42B-4C4F-B7C1-7BDBC37725AA}" type="presParOf" srcId="{37AD00C4-A6FD-8941-92D7-710AA93EE6D4}" destId="{B3B401DA-7C4D-BC45-B7D2-C0B519386FB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29D8C-03EF-874B-9711-6FA38D9BEC9C}" type="doc">
      <dgm:prSet loTypeId="urn:microsoft.com/office/officeart/2005/8/layout/hChevron3" loCatId="" qsTypeId="urn:microsoft.com/office/officeart/2005/8/quickstyle/simple1" qsCatId="simple" csTypeId="urn:microsoft.com/office/officeart/2005/8/colors/accent3_2" csCatId="accent3" phldr="1"/>
      <dgm:spPr/>
    </dgm:pt>
    <dgm:pt modelId="{D7CADF58-101F-6E46-A25E-11F18707176E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ADDD7E6D-F65A-4E45-BBCD-FD9732317535}" type="parTrans" cxnId="{E46C7F23-24AF-2648-9322-AD3A75AFEA92}">
      <dgm:prSet/>
      <dgm:spPr/>
      <dgm:t>
        <a:bodyPr/>
        <a:lstStyle/>
        <a:p>
          <a:endParaRPr lang="en-US"/>
        </a:p>
      </dgm:t>
    </dgm:pt>
    <dgm:pt modelId="{DD6CD6CE-A051-DD4D-9733-6C142F508D21}" type="sibTrans" cxnId="{E46C7F23-24AF-2648-9322-AD3A75AFEA92}">
      <dgm:prSet/>
      <dgm:spPr/>
      <dgm:t>
        <a:bodyPr/>
        <a:lstStyle/>
        <a:p>
          <a:endParaRPr lang="en-US"/>
        </a:p>
      </dgm:t>
    </dgm:pt>
    <dgm:pt modelId="{1AD7525B-3A17-5946-9D57-77D988E6B492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26525DFB-DCEA-0F46-967A-D79EB8C4BBD5}" type="parTrans" cxnId="{81FD6E2F-E7DF-3F47-B0F7-B544118EDA65}">
      <dgm:prSet/>
      <dgm:spPr/>
      <dgm:t>
        <a:bodyPr/>
        <a:lstStyle/>
        <a:p>
          <a:endParaRPr lang="en-US"/>
        </a:p>
      </dgm:t>
    </dgm:pt>
    <dgm:pt modelId="{4034FA8C-7506-314D-85B3-4F06770849C7}" type="sibTrans" cxnId="{81FD6E2F-E7DF-3F47-B0F7-B544118EDA65}">
      <dgm:prSet/>
      <dgm:spPr/>
      <dgm:t>
        <a:bodyPr/>
        <a:lstStyle/>
        <a:p>
          <a:endParaRPr lang="en-US"/>
        </a:p>
      </dgm:t>
    </dgm:pt>
    <dgm:pt modelId="{5A6B8D86-19A1-A74E-B365-DEDDB01F4B43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525AC62F-CC0E-BF47-8756-F78E9044698F}" type="parTrans" cxnId="{ECAB2215-3E7A-1F4F-A0C2-EC481A66472F}">
      <dgm:prSet/>
      <dgm:spPr/>
      <dgm:t>
        <a:bodyPr/>
        <a:lstStyle/>
        <a:p>
          <a:endParaRPr lang="en-US"/>
        </a:p>
      </dgm:t>
    </dgm:pt>
    <dgm:pt modelId="{EDB25F37-5BA8-3F4A-BFC4-0BF64F276100}" type="sibTrans" cxnId="{ECAB2215-3E7A-1F4F-A0C2-EC481A66472F}">
      <dgm:prSet/>
      <dgm:spPr/>
      <dgm:t>
        <a:bodyPr/>
        <a:lstStyle/>
        <a:p>
          <a:endParaRPr lang="en-US"/>
        </a:p>
      </dgm:t>
    </dgm:pt>
    <dgm:pt modelId="{2D455431-2699-DF4D-A0EC-C5A4E301076A}" type="pres">
      <dgm:prSet presAssocID="{E9C29D8C-03EF-874B-9711-6FA38D9BEC9C}" presName="Name0" presStyleCnt="0">
        <dgm:presLayoutVars>
          <dgm:dir/>
          <dgm:resizeHandles val="exact"/>
        </dgm:presLayoutVars>
      </dgm:prSet>
      <dgm:spPr/>
    </dgm:pt>
    <dgm:pt modelId="{8092DA60-7254-F742-96AE-33FB347BD06C}" type="pres">
      <dgm:prSet presAssocID="{D7CADF58-101F-6E46-A25E-11F18707176E}" presName="parTxOnly" presStyleLbl="node1" presStyleIdx="0" presStyleCnt="3">
        <dgm:presLayoutVars>
          <dgm:bulletEnabled val="1"/>
        </dgm:presLayoutVars>
      </dgm:prSet>
      <dgm:spPr/>
    </dgm:pt>
    <dgm:pt modelId="{0DDA8CDD-D3D9-0E46-855C-2C3466E3EFF3}" type="pres">
      <dgm:prSet presAssocID="{DD6CD6CE-A051-DD4D-9733-6C142F508D21}" presName="parSpace" presStyleCnt="0"/>
      <dgm:spPr/>
    </dgm:pt>
    <dgm:pt modelId="{7163843E-6F54-DB42-AD09-FA0037680366}" type="pres">
      <dgm:prSet presAssocID="{1AD7525B-3A17-5946-9D57-77D988E6B492}" presName="parTxOnly" presStyleLbl="node1" presStyleIdx="1" presStyleCnt="3">
        <dgm:presLayoutVars>
          <dgm:bulletEnabled val="1"/>
        </dgm:presLayoutVars>
      </dgm:prSet>
      <dgm:spPr/>
    </dgm:pt>
    <dgm:pt modelId="{EC503BA4-75E1-E94C-9186-A888608BF1CF}" type="pres">
      <dgm:prSet presAssocID="{4034FA8C-7506-314D-85B3-4F06770849C7}" presName="parSpace" presStyleCnt="0"/>
      <dgm:spPr/>
    </dgm:pt>
    <dgm:pt modelId="{BE3A11F4-474D-DA42-A4F7-7FAC3748EFD8}" type="pres">
      <dgm:prSet presAssocID="{5A6B8D86-19A1-A74E-B365-DEDDB01F4B4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831DF0E-100E-8E45-B2DA-5DC695E49184}" type="presOf" srcId="{1AD7525B-3A17-5946-9D57-77D988E6B492}" destId="{7163843E-6F54-DB42-AD09-FA0037680366}" srcOrd="0" destOrd="0" presId="urn:microsoft.com/office/officeart/2005/8/layout/hChevron3"/>
    <dgm:cxn modelId="{ECAB2215-3E7A-1F4F-A0C2-EC481A66472F}" srcId="{E9C29D8C-03EF-874B-9711-6FA38D9BEC9C}" destId="{5A6B8D86-19A1-A74E-B365-DEDDB01F4B43}" srcOrd="2" destOrd="0" parTransId="{525AC62F-CC0E-BF47-8756-F78E9044698F}" sibTransId="{EDB25F37-5BA8-3F4A-BFC4-0BF64F276100}"/>
    <dgm:cxn modelId="{E46C7F23-24AF-2648-9322-AD3A75AFEA92}" srcId="{E9C29D8C-03EF-874B-9711-6FA38D9BEC9C}" destId="{D7CADF58-101F-6E46-A25E-11F18707176E}" srcOrd="0" destOrd="0" parTransId="{ADDD7E6D-F65A-4E45-BBCD-FD9732317535}" sibTransId="{DD6CD6CE-A051-DD4D-9733-6C142F508D21}"/>
    <dgm:cxn modelId="{81FD6E2F-E7DF-3F47-B0F7-B544118EDA65}" srcId="{E9C29D8C-03EF-874B-9711-6FA38D9BEC9C}" destId="{1AD7525B-3A17-5946-9D57-77D988E6B492}" srcOrd="1" destOrd="0" parTransId="{26525DFB-DCEA-0F46-967A-D79EB8C4BBD5}" sibTransId="{4034FA8C-7506-314D-85B3-4F06770849C7}"/>
    <dgm:cxn modelId="{9214187F-0385-0247-9B14-047DE8A9F00B}" type="presOf" srcId="{5A6B8D86-19A1-A74E-B365-DEDDB01F4B43}" destId="{BE3A11F4-474D-DA42-A4F7-7FAC3748EFD8}" srcOrd="0" destOrd="0" presId="urn:microsoft.com/office/officeart/2005/8/layout/hChevron3"/>
    <dgm:cxn modelId="{A6D2C7D4-9046-6441-8050-BBF4C818C33F}" type="presOf" srcId="{E9C29D8C-03EF-874B-9711-6FA38D9BEC9C}" destId="{2D455431-2699-DF4D-A0EC-C5A4E301076A}" srcOrd="0" destOrd="0" presId="urn:microsoft.com/office/officeart/2005/8/layout/hChevron3"/>
    <dgm:cxn modelId="{14D116F6-D296-9743-9DF6-C49A9506D852}" type="presOf" srcId="{D7CADF58-101F-6E46-A25E-11F18707176E}" destId="{8092DA60-7254-F742-96AE-33FB347BD06C}" srcOrd="0" destOrd="0" presId="urn:microsoft.com/office/officeart/2005/8/layout/hChevron3"/>
    <dgm:cxn modelId="{73C03F35-1B09-D84D-82D2-F6C06C66576D}" type="presParOf" srcId="{2D455431-2699-DF4D-A0EC-C5A4E301076A}" destId="{8092DA60-7254-F742-96AE-33FB347BD06C}" srcOrd="0" destOrd="0" presId="urn:microsoft.com/office/officeart/2005/8/layout/hChevron3"/>
    <dgm:cxn modelId="{15C549F1-BAB4-C44E-9142-59547EEB7DF9}" type="presParOf" srcId="{2D455431-2699-DF4D-A0EC-C5A4E301076A}" destId="{0DDA8CDD-D3D9-0E46-855C-2C3466E3EFF3}" srcOrd="1" destOrd="0" presId="urn:microsoft.com/office/officeart/2005/8/layout/hChevron3"/>
    <dgm:cxn modelId="{B2EDBC8C-A7FD-9941-8053-424EDF5E8CA5}" type="presParOf" srcId="{2D455431-2699-DF4D-A0EC-C5A4E301076A}" destId="{7163843E-6F54-DB42-AD09-FA0037680366}" srcOrd="2" destOrd="0" presId="urn:microsoft.com/office/officeart/2005/8/layout/hChevron3"/>
    <dgm:cxn modelId="{7F800D78-4E15-9447-B825-1AD369E840D0}" type="presParOf" srcId="{2D455431-2699-DF4D-A0EC-C5A4E301076A}" destId="{EC503BA4-75E1-E94C-9186-A888608BF1CF}" srcOrd="3" destOrd="0" presId="urn:microsoft.com/office/officeart/2005/8/layout/hChevron3"/>
    <dgm:cxn modelId="{9758373E-CA9F-1D4E-A9AC-AADC7856BDCB}" type="presParOf" srcId="{2D455431-2699-DF4D-A0EC-C5A4E301076A}" destId="{BE3A11F4-474D-DA42-A4F7-7FAC3748EFD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A4E1F-4AE6-3748-8289-EFEE325A6E9B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9A6B1-7AA0-3A4D-B550-812F56CEC0B5}">
      <dgm:prSet phldrT="[Text]"/>
      <dgm:spPr/>
      <dgm:t>
        <a:bodyPr/>
        <a:lstStyle/>
        <a:p>
          <a:pPr algn="l"/>
          <a:r>
            <a:rPr lang="en-US"/>
            <a:t>Strengths</a:t>
          </a:r>
        </a:p>
      </dgm:t>
    </dgm:pt>
    <dgm:pt modelId="{4A5E9983-9731-414A-86FE-329CD76C05A2}" type="parTrans" cxnId="{78810159-2536-A041-AEDF-A3C7E6EDDED3}">
      <dgm:prSet/>
      <dgm:spPr/>
      <dgm:t>
        <a:bodyPr/>
        <a:lstStyle/>
        <a:p>
          <a:pPr algn="l"/>
          <a:endParaRPr lang="en-US"/>
        </a:p>
      </dgm:t>
    </dgm:pt>
    <dgm:pt modelId="{F3472708-79F6-064D-94BA-2DD35C7C5151}" type="sibTrans" cxnId="{78810159-2536-A041-AEDF-A3C7E6EDDED3}">
      <dgm:prSet/>
      <dgm:spPr/>
      <dgm:t>
        <a:bodyPr/>
        <a:lstStyle/>
        <a:p>
          <a:pPr algn="l"/>
          <a:endParaRPr lang="en-US"/>
        </a:p>
      </dgm:t>
    </dgm:pt>
    <dgm:pt modelId="{C405E7DB-138E-6740-A374-DFCFEC032BF3}">
      <dgm:prSet phldrT="[Text]"/>
      <dgm:spPr/>
      <dgm:t>
        <a:bodyPr/>
        <a:lstStyle/>
        <a:p>
          <a:pPr algn="l"/>
          <a:r>
            <a:rPr lang="en-US" dirty="0"/>
            <a:t>Weaknesses</a:t>
          </a:r>
        </a:p>
      </dgm:t>
    </dgm:pt>
    <dgm:pt modelId="{6D321EEC-7637-254B-86B2-BE2BCE31A310}" type="parTrans" cxnId="{8D60C964-F8FA-A442-8BBF-B9C07B892932}">
      <dgm:prSet/>
      <dgm:spPr/>
      <dgm:t>
        <a:bodyPr/>
        <a:lstStyle/>
        <a:p>
          <a:pPr algn="l"/>
          <a:endParaRPr lang="en-US"/>
        </a:p>
      </dgm:t>
    </dgm:pt>
    <dgm:pt modelId="{0B09FD53-0D70-1340-83D3-6DE4E3BF266D}" type="sibTrans" cxnId="{8D60C964-F8FA-A442-8BBF-B9C07B892932}">
      <dgm:prSet/>
      <dgm:spPr/>
      <dgm:t>
        <a:bodyPr/>
        <a:lstStyle/>
        <a:p>
          <a:pPr algn="l"/>
          <a:endParaRPr lang="en-US"/>
        </a:p>
      </dgm:t>
    </dgm:pt>
    <dgm:pt modelId="{0884497A-0FE9-FB45-B14F-28E2668E792F}">
      <dgm:prSet phldrT="[Text]"/>
      <dgm:spPr/>
      <dgm:t>
        <a:bodyPr/>
        <a:lstStyle/>
        <a:p>
          <a:pPr algn="l"/>
          <a:r>
            <a:rPr lang="en-US"/>
            <a:t>Opportunities</a:t>
          </a:r>
        </a:p>
      </dgm:t>
    </dgm:pt>
    <dgm:pt modelId="{4ECBBD38-36A2-3844-A960-8267C2B2EB5D}" type="parTrans" cxnId="{399D83A9-5DC3-514A-BEA7-DF36DF15525C}">
      <dgm:prSet/>
      <dgm:spPr/>
      <dgm:t>
        <a:bodyPr/>
        <a:lstStyle/>
        <a:p>
          <a:pPr algn="l"/>
          <a:endParaRPr lang="en-US"/>
        </a:p>
      </dgm:t>
    </dgm:pt>
    <dgm:pt modelId="{D246543F-E3FE-5D46-B42E-4E63515FBF89}" type="sibTrans" cxnId="{399D83A9-5DC3-514A-BEA7-DF36DF15525C}">
      <dgm:prSet/>
      <dgm:spPr/>
      <dgm:t>
        <a:bodyPr/>
        <a:lstStyle/>
        <a:p>
          <a:pPr algn="l"/>
          <a:endParaRPr lang="en-US"/>
        </a:p>
      </dgm:t>
    </dgm:pt>
    <dgm:pt modelId="{487010F6-3911-5F45-A7FF-A4DC7DBF8651}">
      <dgm:prSet phldrT="[Text]"/>
      <dgm:spPr/>
      <dgm:t>
        <a:bodyPr/>
        <a:lstStyle/>
        <a:p>
          <a:pPr algn="l"/>
          <a:r>
            <a:rPr lang="en-US"/>
            <a:t>Threats</a:t>
          </a:r>
        </a:p>
      </dgm:t>
    </dgm:pt>
    <dgm:pt modelId="{C492785E-9590-1247-8A25-B348873E6DB2}" type="parTrans" cxnId="{E856CDEB-718B-1645-A67C-4B44F3E082A2}">
      <dgm:prSet/>
      <dgm:spPr/>
      <dgm:t>
        <a:bodyPr/>
        <a:lstStyle/>
        <a:p>
          <a:pPr algn="l"/>
          <a:endParaRPr lang="en-US"/>
        </a:p>
      </dgm:t>
    </dgm:pt>
    <dgm:pt modelId="{D8E33C67-ECD4-BF40-A030-DECCF297E573}" type="sibTrans" cxnId="{E856CDEB-718B-1645-A67C-4B44F3E082A2}">
      <dgm:prSet/>
      <dgm:spPr/>
      <dgm:t>
        <a:bodyPr/>
        <a:lstStyle/>
        <a:p>
          <a:pPr algn="l"/>
          <a:endParaRPr lang="en-US"/>
        </a:p>
      </dgm:t>
    </dgm:pt>
    <dgm:pt modelId="{429F74E6-670B-D940-ACB0-40685D1E6BC4}">
      <dgm:prSet phldrT="[Text]"/>
      <dgm:spPr/>
      <dgm:t>
        <a:bodyPr/>
        <a:lstStyle/>
        <a:p>
          <a:pPr algn="l"/>
          <a:r>
            <a:rPr lang="en-US" dirty="0"/>
            <a:t>Peer Culture</a:t>
          </a:r>
        </a:p>
      </dgm:t>
    </dgm:pt>
    <dgm:pt modelId="{6484F126-13A0-2740-AFBC-66F4A21CC91F}" type="parTrans" cxnId="{9E884E62-0C6E-714A-A404-85BB6A1D59CB}">
      <dgm:prSet/>
      <dgm:spPr/>
      <dgm:t>
        <a:bodyPr/>
        <a:lstStyle/>
        <a:p>
          <a:pPr algn="l"/>
          <a:endParaRPr lang="en-US"/>
        </a:p>
      </dgm:t>
    </dgm:pt>
    <dgm:pt modelId="{3D924F4F-CADF-A647-B042-3097A81E1801}" type="sibTrans" cxnId="{9E884E62-0C6E-714A-A404-85BB6A1D59CB}">
      <dgm:prSet/>
      <dgm:spPr/>
      <dgm:t>
        <a:bodyPr/>
        <a:lstStyle/>
        <a:p>
          <a:pPr algn="l"/>
          <a:endParaRPr lang="en-US"/>
        </a:p>
      </dgm:t>
    </dgm:pt>
    <dgm:pt modelId="{E2EBEA71-8F5B-334E-B2F1-878D5A50594B}">
      <dgm:prSet phldrT="[Text]"/>
      <dgm:spPr/>
      <dgm:t>
        <a:bodyPr/>
        <a:lstStyle/>
        <a:p>
          <a:pPr algn="l"/>
          <a:r>
            <a:rPr lang="en-US"/>
            <a:t>Nursing Education / Advancement</a:t>
          </a:r>
        </a:p>
      </dgm:t>
    </dgm:pt>
    <dgm:pt modelId="{19F44B50-A3A2-FB4D-B1AE-209618A56FF6}" type="parTrans" cxnId="{EA38E328-2525-B248-A110-C1C44268D5B4}">
      <dgm:prSet/>
      <dgm:spPr/>
      <dgm:t>
        <a:bodyPr/>
        <a:lstStyle/>
        <a:p>
          <a:pPr algn="l"/>
          <a:endParaRPr lang="en-US"/>
        </a:p>
      </dgm:t>
    </dgm:pt>
    <dgm:pt modelId="{F8B51266-BAB9-CA40-AFE5-9F69CD6D90F3}" type="sibTrans" cxnId="{EA38E328-2525-B248-A110-C1C44268D5B4}">
      <dgm:prSet/>
      <dgm:spPr/>
      <dgm:t>
        <a:bodyPr/>
        <a:lstStyle/>
        <a:p>
          <a:pPr algn="l"/>
          <a:endParaRPr lang="en-US"/>
        </a:p>
      </dgm:t>
    </dgm:pt>
    <dgm:pt modelId="{47B76AA7-5F4B-4747-A249-202FBAA0CF9A}">
      <dgm:prSet phldrT="[Text]"/>
      <dgm:spPr/>
      <dgm:t>
        <a:bodyPr/>
        <a:lstStyle/>
        <a:p>
          <a:pPr algn="l"/>
          <a:r>
            <a:rPr lang="en-US"/>
            <a:t>Current Support Programs</a:t>
          </a:r>
        </a:p>
      </dgm:t>
    </dgm:pt>
    <dgm:pt modelId="{C8582DA0-1574-7249-84A4-7F2402D025F0}" type="parTrans" cxnId="{F21D1FA4-9549-164D-9D30-131C83DBAB8F}">
      <dgm:prSet/>
      <dgm:spPr/>
      <dgm:t>
        <a:bodyPr/>
        <a:lstStyle/>
        <a:p>
          <a:pPr algn="l"/>
          <a:endParaRPr lang="en-US"/>
        </a:p>
      </dgm:t>
    </dgm:pt>
    <dgm:pt modelId="{7A65B9F0-769A-2A4B-B93E-C26D41CD3C29}" type="sibTrans" cxnId="{F21D1FA4-9549-164D-9D30-131C83DBAB8F}">
      <dgm:prSet/>
      <dgm:spPr/>
      <dgm:t>
        <a:bodyPr/>
        <a:lstStyle/>
        <a:p>
          <a:pPr algn="l"/>
          <a:endParaRPr lang="en-US"/>
        </a:p>
      </dgm:t>
    </dgm:pt>
    <dgm:pt modelId="{D75DFED6-9D54-CB48-969F-1206AD6D357A}">
      <dgm:prSet phldrT="[Text]"/>
      <dgm:spPr/>
      <dgm:t>
        <a:bodyPr/>
        <a:lstStyle/>
        <a:p>
          <a:pPr algn="l"/>
          <a:r>
            <a:rPr lang="en-US" dirty="0"/>
            <a:t>Staffing Imbalances</a:t>
          </a:r>
        </a:p>
      </dgm:t>
    </dgm:pt>
    <dgm:pt modelId="{A4E9A9EE-A2F7-704D-BDCB-20508EC45D8A}" type="parTrans" cxnId="{8427BB05-7C5F-1F44-93DF-F3347C605BBC}">
      <dgm:prSet/>
      <dgm:spPr/>
      <dgm:t>
        <a:bodyPr/>
        <a:lstStyle/>
        <a:p>
          <a:pPr algn="l"/>
          <a:endParaRPr lang="en-US"/>
        </a:p>
      </dgm:t>
    </dgm:pt>
    <dgm:pt modelId="{BAB04740-3CBF-164A-908F-13D1F7225DB7}" type="sibTrans" cxnId="{8427BB05-7C5F-1F44-93DF-F3347C605BBC}">
      <dgm:prSet/>
      <dgm:spPr/>
      <dgm:t>
        <a:bodyPr/>
        <a:lstStyle/>
        <a:p>
          <a:pPr algn="l"/>
          <a:endParaRPr lang="en-US"/>
        </a:p>
      </dgm:t>
    </dgm:pt>
    <dgm:pt modelId="{07E0BF6A-5C33-BC42-99CD-817C32ABEBC0}">
      <dgm:prSet phldrT="[Text]"/>
      <dgm:spPr/>
      <dgm:t>
        <a:bodyPr/>
        <a:lstStyle/>
        <a:p>
          <a:pPr algn="l"/>
          <a:r>
            <a:rPr lang="en-US" b="1" dirty="0"/>
            <a:t>Hospital-Based Colleague Support</a:t>
          </a:r>
        </a:p>
      </dgm:t>
    </dgm:pt>
    <dgm:pt modelId="{4DD6DC3A-98AC-9041-A2E5-3D2794B274B3}" type="parTrans" cxnId="{568A34D2-1BCF-6445-BA3A-42CB4F43AE58}">
      <dgm:prSet/>
      <dgm:spPr/>
      <dgm:t>
        <a:bodyPr/>
        <a:lstStyle/>
        <a:p>
          <a:pPr algn="l"/>
          <a:endParaRPr lang="en-US"/>
        </a:p>
      </dgm:t>
    </dgm:pt>
    <dgm:pt modelId="{C3412CE0-DC3D-9541-A199-2798ACEA5642}" type="sibTrans" cxnId="{568A34D2-1BCF-6445-BA3A-42CB4F43AE58}">
      <dgm:prSet/>
      <dgm:spPr/>
      <dgm:t>
        <a:bodyPr/>
        <a:lstStyle/>
        <a:p>
          <a:pPr algn="l"/>
          <a:endParaRPr lang="en-US"/>
        </a:p>
      </dgm:t>
    </dgm:pt>
    <dgm:pt modelId="{C2AA4F57-9C80-7C48-8EB4-9B0E501FB898}">
      <dgm:prSet phldrT="[Text]"/>
      <dgm:spPr/>
      <dgm:t>
        <a:bodyPr/>
        <a:lstStyle/>
        <a:p>
          <a:pPr algn="l"/>
          <a:r>
            <a:rPr lang="en-US" dirty="0"/>
            <a:t>Developing Research</a:t>
          </a:r>
        </a:p>
      </dgm:t>
    </dgm:pt>
    <dgm:pt modelId="{57C7753B-C211-CF45-AF3B-92DB7002E478}" type="parTrans" cxnId="{47A0BC6D-B479-E343-A7B3-31F3A38135EA}">
      <dgm:prSet/>
      <dgm:spPr/>
      <dgm:t>
        <a:bodyPr/>
        <a:lstStyle/>
        <a:p>
          <a:pPr algn="l"/>
          <a:endParaRPr lang="en-US"/>
        </a:p>
      </dgm:t>
    </dgm:pt>
    <dgm:pt modelId="{099AE63C-1A97-BD44-B399-A588FA978660}" type="sibTrans" cxnId="{47A0BC6D-B479-E343-A7B3-31F3A38135EA}">
      <dgm:prSet/>
      <dgm:spPr/>
      <dgm:t>
        <a:bodyPr/>
        <a:lstStyle/>
        <a:p>
          <a:pPr algn="l"/>
          <a:endParaRPr lang="en-US"/>
        </a:p>
      </dgm:t>
    </dgm:pt>
    <dgm:pt modelId="{31B0A069-3B60-BE41-A350-EF83717B5204}">
      <dgm:prSet phldrT="[Text]"/>
      <dgm:spPr/>
      <dgm:t>
        <a:bodyPr/>
        <a:lstStyle/>
        <a:p>
          <a:pPr algn="l"/>
          <a:r>
            <a:rPr lang="en-US" dirty="0"/>
            <a:t>COVID-19 Resurgence</a:t>
          </a:r>
        </a:p>
      </dgm:t>
    </dgm:pt>
    <dgm:pt modelId="{72B2C689-2845-194F-A11F-8EA9756DC1D6}" type="parTrans" cxnId="{87D25FC0-475C-5D40-AB8E-9300A789039A}">
      <dgm:prSet/>
      <dgm:spPr/>
      <dgm:t>
        <a:bodyPr/>
        <a:lstStyle/>
        <a:p>
          <a:pPr algn="l"/>
          <a:endParaRPr lang="en-US"/>
        </a:p>
      </dgm:t>
    </dgm:pt>
    <dgm:pt modelId="{47A529B5-98A6-F44F-87AE-948AC223AE97}" type="sibTrans" cxnId="{87D25FC0-475C-5D40-AB8E-9300A789039A}">
      <dgm:prSet/>
      <dgm:spPr/>
      <dgm:t>
        <a:bodyPr/>
        <a:lstStyle/>
        <a:p>
          <a:pPr algn="l"/>
          <a:endParaRPr lang="en-US"/>
        </a:p>
      </dgm:t>
    </dgm:pt>
    <dgm:pt modelId="{DA71F589-E02B-EF47-B885-1C8E467DCB87}">
      <dgm:prSet phldrT="[Text]"/>
      <dgm:spPr/>
      <dgm:t>
        <a:bodyPr/>
        <a:lstStyle/>
        <a:p>
          <a:pPr algn="l"/>
          <a:r>
            <a:rPr lang="en-US" dirty="0"/>
            <a:t>Resource Restructuring</a:t>
          </a:r>
        </a:p>
      </dgm:t>
    </dgm:pt>
    <dgm:pt modelId="{B1C4F7CF-CABB-864A-8380-46B8B3981127}" type="parTrans" cxnId="{857B8739-6B53-F942-BC0B-B147D1B1151A}">
      <dgm:prSet/>
      <dgm:spPr/>
      <dgm:t>
        <a:bodyPr/>
        <a:lstStyle/>
        <a:p>
          <a:pPr algn="l"/>
          <a:endParaRPr lang="en-US"/>
        </a:p>
      </dgm:t>
    </dgm:pt>
    <dgm:pt modelId="{7D6EFFF5-3E32-0E41-AB9C-27FBCB44E7E4}" type="sibTrans" cxnId="{857B8739-6B53-F942-BC0B-B147D1B1151A}">
      <dgm:prSet/>
      <dgm:spPr/>
      <dgm:t>
        <a:bodyPr/>
        <a:lstStyle/>
        <a:p>
          <a:pPr algn="l"/>
          <a:endParaRPr lang="en-US"/>
        </a:p>
      </dgm:t>
    </dgm:pt>
    <dgm:pt modelId="{6E033111-2740-0C40-95A2-0CDED0BE27AF}">
      <dgm:prSet phldrT="[Text]"/>
      <dgm:spPr/>
      <dgm:t>
        <a:bodyPr/>
        <a:lstStyle/>
        <a:p>
          <a:pPr algn="l"/>
          <a:r>
            <a:rPr lang="en-US" dirty="0"/>
            <a:t>Burnout</a:t>
          </a:r>
        </a:p>
      </dgm:t>
    </dgm:pt>
    <dgm:pt modelId="{317A091B-AAE1-164D-98EB-B52198F61550}" type="parTrans" cxnId="{5C3B0658-A1DC-E84A-9CA6-234DE43E8E04}">
      <dgm:prSet/>
      <dgm:spPr/>
      <dgm:t>
        <a:bodyPr/>
        <a:lstStyle/>
        <a:p>
          <a:endParaRPr lang="en-US"/>
        </a:p>
      </dgm:t>
    </dgm:pt>
    <dgm:pt modelId="{D9F81E7F-2239-0B4B-816D-BF3EF4550837}" type="sibTrans" cxnId="{5C3B0658-A1DC-E84A-9CA6-234DE43E8E04}">
      <dgm:prSet/>
      <dgm:spPr/>
      <dgm:t>
        <a:bodyPr/>
        <a:lstStyle/>
        <a:p>
          <a:endParaRPr lang="en-US"/>
        </a:p>
      </dgm:t>
    </dgm:pt>
    <dgm:pt modelId="{1799209C-BE93-4544-8A91-DFDF857797B4}" type="pres">
      <dgm:prSet presAssocID="{DD7A4E1F-4AE6-3748-8289-EFEE325A6E9B}" presName="Name0" presStyleCnt="0">
        <dgm:presLayoutVars>
          <dgm:dir/>
          <dgm:animLvl val="lvl"/>
          <dgm:resizeHandles val="exact"/>
        </dgm:presLayoutVars>
      </dgm:prSet>
      <dgm:spPr/>
    </dgm:pt>
    <dgm:pt modelId="{F1BA6E2D-B6FF-3447-8F7E-C17576A3F3BA}" type="pres">
      <dgm:prSet presAssocID="{B679A6B1-7AA0-3A4D-B550-812F56CEC0B5}" presName="composite" presStyleCnt="0"/>
      <dgm:spPr/>
    </dgm:pt>
    <dgm:pt modelId="{24C6D410-56BA-1A48-9FA4-D1EF5F21A8DB}" type="pres">
      <dgm:prSet presAssocID="{B679A6B1-7AA0-3A4D-B550-812F56CEC0B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BAC00E2-7C22-EB40-A350-A3A772EE696C}" type="pres">
      <dgm:prSet presAssocID="{B679A6B1-7AA0-3A4D-B550-812F56CEC0B5}" presName="desTx" presStyleLbl="alignAccFollowNode1" presStyleIdx="0" presStyleCnt="4">
        <dgm:presLayoutVars>
          <dgm:bulletEnabled val="1"/>
        </dgm:presLayoutVars>
      </dgm:prSet>
      <dgm:spPr/>
    </dgm:pt>
    <dgm:pt modelId="{D0E92082-D780-754B-AC46-D99B81C76882}" type="pres">
      <dgm:prSet presAssocID="{F3472708-79F6-064D-94BA-2DD35C7C5151}" presName="space" presStyleCnt="0"/>
      <dgm:spPr/>
    </dgm:pt>
    <dgm:pt modelId="{F09F0473-FAB0-B440-BF1A-0E24BF09DA9A}" type="pres">
      <dgm:prSet presAssocID="{C405E7DB-138E-6740-A374-DFCFEC032BF3}" presName="composite" presStyleCnt="0"/>
      <dgm:spPr/>
    </dgm:pt>
    <dgm:pt modelId="{D719A741-906D-B748-9F41-548D22B3691A}" type="pres">
      <dgm:prSet presAssocID="{C405E7DB-138E-6740-A374-DFCFEC032BF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BF58776-6D78-074B-8B2B-29BBA40EA0C6}" type="pres">
      <dgm:prSet presAssocID="{C405E7DB-138E-6740-A374-DFCFEC032BF3}" presName="desTx" presStyleLbl="alignAccFollowNode1" presStyleIdx="1" presStyleCnt="4">
        <dgm:presLayoutVars>
          <dgm:bulletEnabled val="1"/>
        </dgm:presLayoutVars>
      </dgm:prSet>
      <dgm:spPr/>
    </dgm:pt>
    <dgm:pt modelId="{E2E3B5E4-A282-AA41-BBFB-8CB868D4C6EF}" type="pres">
      <dgm:prSet presAssocID="{0B09FD53-0D70-1340-83D3-6DE4E3BF266D}" presName="space" presStyleCnt="0"/>
      <dgm:spPr/>
    </dgm:pt>
    <dgm:pt modelId="{3FABB198-4D18-584D-ADEE-73A3E18BC76E}" type="pres">
      <dgm:prSet presAssocID="{0884497A-0FE9-FB45-B14F-28E2668E792F}" presName="composite" presStyleCnt="0"/>
      <dgm:spPr/>
    </dgm:pt>
    <dgm:pt modelId="{6BA57012-3FE8-404C-B923-57069F1EC8F8}" type="pres">
      <dgm:prSet presAssocID="{0884497A-0FE9-FB45-B14F-28E2668E792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FA5A2B3-BA94-824F-B89F-33F5C0651496}" type="pres">
      <dgm:prSet presAssocID="{0884497A-0FE9-FB45-B14F-28E2668E792F}" presName="desTx" presStyleLbl="alignAccFollowNode1" presStyleIdx="2" presStyleCnt="4">
        <dgm:presLayoutVars>
          <dgm:bulletEnabled val="1"/>
        </dgm:presLayoutVars>
      </dgm:prSet>
      <dgm:spPr/>
    </dgm:pt>
    <dgm:pt modelId="{1F66DC1D-FF22-B34A-A4BE-F3FA8E7B9658}" type="pres">
      <dgm:prSet presAssocID="{D246543F-E3FE-5D46-B42E-4E63515FBF89}" presName="space" presStyleCnt="0"/>
      <dgm:spPr/>
    </dgm:pt>
    <dgm:pt modelId="{F877B581-00E0-E144-BEC4-13E8C123B54F}" type="pres">
      <dgm:prSet presAssocID="{487010F6-3911-5F45-A7FF-A4DC7DBF8651}" presName="composite" presStyleCnt="0"/>
      <dgm:spPr/>
    </dgm:pt>
    <dgm:pt modelId="{5BCD48AA-0E4C-E44F-B00E-896065FDCBB1}" type="pres">
      <dgm:prSet presAssocID="{487010F6-3911-5F45-A7FF-A4DC7DBF865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0D078A7-A016-6E4A-8FAE-161C80D9B5A9}" type="pres">
      <dgm:prSet presAssocID="{487010F6-3911-5F45-A7FF-A4DC7DBF865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427BB05-7C5F-1F44-93DF-F3347C605BBC}" srcId="{C405E7DB-138E-6740-A374-DFCFEC032BF3}" destId="{D75DFED6-9D54-CB48-969F-1206AD6D357A}" srcOrd="0" destOrd="0" parTransId="{A4E9A9EE-A2F7-704D-BDCB-20508EC45D8A}" sibTransId="{BAB04740-3CBF-164A-908F-13D1F7225DB7}"/>
    <dgm:cxn modelId="{872AD723-B4FF-1E49-9804-63D432A6D14A}" type="presOf" srcId="{6E033111-2740-0C40-95A2-0CDED0BE27AF}" destId="{DBF58776-6D78-074B-8B2B-29BBA40EA0C6}" srcOrd="0" destOrd="1" presId="urn:microsoft.com/office/officeart/2005/8/layout/hList1"/>
    <dgm:cxn modelId="{30BBA526-E2B6-1E47-B28B-D69CEDFF04E6}" type="presOf" srcId="{DD7A4E1F-4AE6-3748-8289-EFEE325A6E9B}" destId="{1799209C-BE93-4544-8A91-DFDF857797B4}" srcOrd="0" destOrd="0" presId="urn:microsoft.com/office/officeart/2005/8/layout/hList1"/>
    <dgm:cxn modelId="{EA38E328-2525-B248-A110-C1C44268D5B4}" srcId="{B679A6B1-7AA0-3A4D-B550-812F56CEC0B5}" destId="{E2EBEA71-8F5B-334E-B2F1-878D5A50594B}" srcOrd="1" destOrd="0" parTransId="{19F44B50-A3A2-FB4D-B1AE-209618A56FF6}" sibTransId="{F8B51266-BAB9-CA40-AFE5-9F69CD6D90F3}"/>
    <dgm:cxn modelId="{E5F0BC35-7E3F-BD44-9990-603F5A69BFDF}" type="presOf" srcId="{47B76AA7-5F4B-4747-A249-202FBAA0CF9A}" destId="{EBAC00E2-7C22-EB40-A350-A3A772EE696C}" srcOrd="0" destOrd="2" presId="urn:microsoft.com/office/officeart/2005/8/layout/hList1"/>
    <dgm:cxn modelId="{857B8739-6B53-F942-BC0B-B147D1B1151A}" srcId="{487010F6-3911-5F45-A7FF-A4DC7DBF8651}" destId="{DA71F589-E02B-EF47-B885-1C8E467DCB87}" srcOrd="1" destOrd="0" parTransId="{B1C4F7CF-CABB-864A-8380-46B8B3981127}" sibTransId="{7D6EFFF5-3E32-0E41-AB9C-27FBCB44E7E4}"/>
    <dgm:cxn modelId="{9E884E62-0C6E-714A-A404-85BB6A1D59CB}" srcId="{B679A6B1-7AA0-3A4D-B550-812F56CEC0B5}" destId="{429F74E6-670B-D940-ACB0-40685D1E6BC4}" srcOrd="0" destOrd="0" parTransId="{6484F126-13A0-2740-AFBC-66F4A21CC91F}" sibTransId="{3D924F4F-CADF-A647-B042-3097A81E1801}"/>
    <dgm:cxn modelId="{8D60C964-F8FA-A442-8BBF-B9C07B892932}" srcId="{DD7A4E1F-4AE6-3748-8289-EFEE325A6E9B}" destId="{C405E7DB-138E-6740-A374-DFCFEC032BF3}" srcOrd="1" destOrd="0" parTransId="{6D321EEC-7637-254B-86B2-BE2BCE31A310}" sibTransId="{0B09FD53-0D70-1340-83D3-6DE4E3BF266D}"/>
    <dgm:cxn modelId="{8ACF7449-545C-EF42-A2AA-5268300BBFA6}" type="presOf" srcId="{DA71F589-E02B-EF47-B885-1C8E467DCB87}" destId="{B0D078A7-A016-6E4A-8FAE-161C80D9B5A9}" srcOrd="0" destOrd="1" presId="urn:microsoft.com/office/officeart/2005/8/layout/hList1"/>
    <dgm:cxn modelId="{47A0BC6D-B479-E343-A7B3-31F3A38135EA}" srcId="{0884497A-0FE9-FB45-B14F-28E2668E792F}" destId="{C2AA4F57-9C80-7C48-8EB4-9B0E501FB898}" srcOrd="1" destOrd="0" parTransId="{57C7753B-C211-CF45-AF3B-92DB7002E478}" sibTransId="{099AE63C-1A97-BD44-B399-A588FA978660}"/>
    <dgm:cxn modelId="{5C3B0658-A1DC-E84A-9CA6-234DE43E8E04}" srcId="{C405E7DB-138E-6740-A374-DFCFEC032BF3}" destId="{6E033111-2740-0C40-95A2-0CDED0BE27AF}" srcOrd="1" destOrd="0" parTransId="{317A091B-AAE1-164D-98EB-B52198F61550}" sibTransId="{D9F81E7F-2239-0B4B-816D-BF3EF4550837}"/>
    <dgm:cxn modelId="{F52E1958-8B8E-2141-B570-4316DD3D559E}" type="presOf" srcId="{07E0BF6A-5C33-BC42-99CD-817C32ABEBC0}" destId="{2FA5A2B3-BA94-824F-B89F-33F5C0651496}" srcOrd="0" destOrd="0" presId="urn:microsoft.com/office/officeart/2005/8/layout/hList1"/>
    <dgm:cxn modelId="{78810159-2536-A041-AEDF-A3C7E6EDDED3}" srcId="{DD7A4E1F-4AE6-3748-8289-EFEE325A6E9B}" destId="{B679A6B1-7AA0-3A4D-B550-812F56CEC0B5}" srcOrd="0" destOrd="0" parTransId="{4A5E9983-9731-414A-86FE-329CD76C05A2}" sibTransId="{F3472708-79F6-064D-94BA-2DD35C7C5151}"/>
    <dgm:cxn modelId="{C9A90B7D-6996-184C-A4E6-87417B49574B}" type="presOf" srcId="{429F74E6-670B-D940-ACB0-40685D1E6BC4}" destId="{EBAC00E2-7C22-EB40-A350-A3A772EE696C}" srcOrd="0" destOrd="0" presId="urn:microsoft.com/office/officeart/2005/8/layout/hList1"/>
    <dgm:cxn modelId="{783B9F9A-FCF0-9748-BDC1-C3953F804D2F}" type="presOf" srcId="{C2AA4F57-9C80-7C48-8EB4-9B0E501FB898}" destId="{2FA5A2B3-BA94-824F-B89F-33F5C0651496}" srcOrd="0" destOrd="1" presId="urn:microsoft.com/office/officeart/2005/8/layout/hList1"/>
    <dgm:cxn modelId="{F21D1FA4-9549-164D-9D30-131C83DBAB8F}" srcId="{B679A6B1-7AA0-3A4D-B550-812F56CEC0B5}" destId="{47B76AA7-5F4B-4747-A249-202FBAA0CF9A}" srcOrd="2" destOrd="0" parTransId="{C8582DA0-1574-7249-84A4-7F2402D025F0}" sibTransId="{7A65B9F0-769A-2A4B-B93E-C26D41CD3C29}"/>
    <dgm:cxn modelId="{399D83A9-5DC3-514A-BEA7-DF36DF15525C}" srcId="{DD7A4E1F-4AE6-3748-8289-EFEE325A6E9B}" destId="{0884497A-0FE9-FB45-B14F-28E2668E792F}" srcOrd="2" destOrd="0" parTransId="{4ECBBD38-36A2-3844-A960-8267C2B2EB5D}" sibTransId="{D246543F-E3FE-5D46-B42E-4E63515FBF89}"/>
    <dgm:cxn modelId="{53C651AE-F31A-C241-A224-C49F896189A5}" type="presOf" srcId="{487010F6-3911-5F45-A7FF-A4DC7DBF8651}" destId="{5BCD48AA-0E4C-E44F-B00E-896065FDCBB1}" srcOrd="0" destOrd="0" presId="urn:microsoft.com/office/officeart/2005/8/layout/hList1"/>
    <dgm:cxn modelId="{C7FCCEB7-5CBD-6A44-ACFA-4694DC006E77}" type="presOf" srcId="{31B0A069-3B60-BE41-A350-EF83717B5204}" destId="{B0D078A7-A016-6E4A-8FAE-161C80D9B5A9}" srcOrd="0" destOrd="0" presId="urn:microsoft.com/office/officeart/2005/8/layout/hList1"/>
    <dgm:cxn modelId="{87D25FC0-475C-5D40-AB8E-9300A789039A}" srcId="{487010F6-3911-5F45-A7FF-A4DC7DBF8651}" destId="{31B0A069-3B60-BE41-A350-EF83717B5204}" srcOrd="0" destOrd="0" parTransId="{72B2C689-2845-194F-A11F-8EA9756DC1D6}" sibTransId="{47A529B5-98A6-F44F-87AE-948AC223AE97}"/>
    <dgm:cxn modelId="{17B660C2-C59C-1B40-82AB-D0A7E4B09A48}" type="presOf" srcId="{C405E7DB-138E-6740-A374-DFCFEC032BF3}" destId="{D719A741-906D-B748-9F41-548D22B3691A}" srcOrd="0" destOrd="0" presId="urn:microsoft.com/office/officeart/2005/8/layout/hList1"/>
    <dgm:cxn modelId="{7F7D17C6-7455-8C4C-BC5D-4416E6D086F2}" type="presOf" srcId="{B679A6B1-7AA0-3A4D-B550-812F56CEC0B5}" destId="{24C6D410-56BA-1A48-9FA4-D1EF5F21A8DB}" srcOrd="0" destOrd="0" presId="urn:microsoft.com/office/officeart/2005/8/layout/hList1"/>
    <dgm:cxn modelId="{568A34D2-1BCF-6445-BA3A-42CB4F43AE58}" srcId="{0884497A-0FE9-FB45-B14F-28E2668E792F}" destId="{07E0BF6A-5C33-BC42-99CD-817C32ABEBC0}" srcOrd="0" destOrd="0" parTransId="{4DD6DC3A-98AC-9041-A2E5-3D2794B274B3}" sibTransId="{C3412CE0-DC3D-9541-A199-2798ACEA5642}"/>
    <dgm:cxn modelId="{C5F6CDD2-7E21-9748-A9C9-41192F2FDDEA}" type="presOf" srcId="{D75DFED6-9D54-CB48-969F-1206AD6D357A}" destId="{DBF58776-6D78-074B-8B2B-29BBA40EA0C6}" srcOrd="0" destOrd="0" presId="urn:microsoft.com/office/officeart/2005/8/layout/hList1"/>
    <dgm:cxn modelId="{0A3D64E2-8522-5047-8E43-646E30101FBB}" type="presOf" srcId="{0884497A-0FE9-FB45-B14F-28E2668E792F}" destId="{6BA57012-3FE8-404C-B923-57069F1EC8F8}" srcOrd="0" destOrd="0" presId="urn:microsoft.com/office/officeart/2005/8/layout/hList1"/>
    <dgm:cxn modelId="{E856CDEB-718B-1645-A67C-4B44F3E082A2}" srcId="{DD7A4E1F-4AE6-3748-8289-EFEE325A6E9B}" destId="{487010F6-3911-5F45-A7FF-A4DC7DBF8651}" srcOrd="3" destOrd="0" parTransId="{C492785E-9590-1247-8A25-B348873E6DB2}" sibTransId="{D8E33C67-ECD4-BF40-A030-DECCF297E573}"/>
    <dgm:cxn modelId="{3F90B8F8-2241-0B4D-8BF3-3E630F8AF962}" type="presOf" srcId="{E2EBEA71-8F5B-334E-B2F1-878D5A50594B}" destId="{EBAC00E2-7C22-EB40-A350-A3A772EE696C}" srcOrd="0" destOrd="1" presId="urn:microsoft.com/office/officeart/2005/8/layout/hList1"/>
    <dgm:cxn modelId="{4AD4C625-1E48-884B-A09A-F19F620DD349}" type="presParOf" srcId="{1799209C-BE93-4544-8A91-DFDF857797B4}" destId="{F1BA6E2D-B6FF-3447-8F7E-C17576A3F3BA}" srcOrd="0" destOrd="0" presId="urn:microsoft.com/office/officeart/2005/8/layout/hList1"/>
    <dgm:cxn modelId="{EA953F05-6A86-E04D-A21D-E46EBF1574C7}" type="presParOf" srcId="{F1BA6E2D-B6FF-3447-8F7E-C17576A3F3BA}" destId="{24C6D410-56BA-1A48-9FA4-D1EF5F21A8DB}" srcOrd="0" destOrd="0" presId="urn:microsoft.com/office/officeart/2005/8/layout/hList1"/>
    <dgm:cxn modelId="{32D54E7B-822E-E240-9891-1D132EF58575}" type="presParOf" srcId="{F1BA6E2D-B6FF-3447-8F7E-C17576A3F3BA}" destId="{EBAC00E2-7C22-EB40-A350-A3A772EE696C}" srcOrd="1" destOrd="0" presId="urn:microsoft.com/office/officeart/2005/8/layout/hList1"/>
    <dgm:cxn modelId="{48B59DAC-6155-F84A-A51C-0E078D5C0ED6}" type="presParOf" srcId="{1799209C-BE93-4544-8A91-DFDF857797B4}" destId="{D0E92082-D780-754B-AC46-D99B81C76882}" srcOrd="1" destOrd="0" presId="urn:microsoft.com/office/officeart/2005/8/layout/hList1"/>
    <dgm:cxn modelId="{09B3309E-EF66-BB46-8B3D-2D7075678582}" type="presParOf" srcId="{1799209C-BE93-4544-8A91-DFDF857797B4}" destId="{F09F0473-FAB0-B440-BF1A-0E24BF09DA9A}" srcOrd="2" destOrd="0" presId="urn:microsoft.com/office/officeart/2005/8/layout/hList1"/>
    <dgm:cxn modelId="{52143AC7-C059-5341-93C1-B577966C5BC2}" type="presParOf" srcId="{F09F0473-FAB0-B440-BF1A-0E24BF09DA9A}" destId="{D719A741-906D-B748-9F41-548D22B3691A}" srcOrd="0" destOrd="0" presId="urn:microsoft.com/office/officeart/2005/8/layout/hList1"/>
    <dgm:cxn modelId="{4511C7AF-E67F-E441-9587-9B58884E2C41}" type="presParOf" srcId="{F09F0473-FAB0-B440-BF1A-0E24BF09DA9A}" destId="{DBF58776-6D78-074B-8B2B-29BBA40EA0C6}" srcOrd="1" destOrd="0" presId="urn:microsoft.com/office/officeart/2005/8/layout/hList1"/>
    <dgm:cxn modelId="{95494B9F-D840-0541-97D8-3063CE88FE55}" type="presParOf" srcId="{1799209C-BE93-4544-8A91-DFDF857797B4}" destId="{E2E3B5E4-A282-AA41-BBFB-8CB868D4C6EF}" srcOrd="3" destOrd="0" presId="urn:microsoft.com/office/officeart/2005/8/layout/hList1"/>
    <dgm:cxn modelId="{6FDD390B-935D-3544-A1A5-143506E852A7}" type="presParOf" srcId="{1799209C-BE93-4544-8A91-DFDF857797B4}" destId="{3FABB198-4D18-584D-ADEE-73A3E18BC76E}" srcOrd="4" destOrd="0" presId="urn:microsoft.com/office/officeart/2005/8/layout/hList1"/>
    <dgm:cxn modelId="{AFA3F9F1-AA28-3D46-B3E0-32EDC806F215}" type="presParOf" srcId="{3FABB198-4D18-584D-ADEE-73A3E18BC76E}" destId="{6BA57012-3FE8-404C-B923-57069F1EC8F8}" srcOrd="0" destOrd="0" presId="urn:microsoft.com/office/officeart/2005/8/layout/hList1"/>
    <dgm:cxn modelId="{D9976B9E-2D56-F74C-8BDC-F536B5DA3A56}" type="presParOf" srcId="{3FABB198-4D18-584D-ADEE-73A3E18BC76E}" destId="{2FA5A2B3-BA94-824F-B89F-33F5C0651496}" srcOrd="1" destOrd="0" presId="urn:microsoft.com/office/officeart/2005/8/layout/hList1"/>
    <dgm:cxn modelId="{44CB1410-65AA-F048-AA2B-9CE071089960}" type="presParOf" srcId="{1799209C-BE93-4544-8A91-DFDF857797B4}" destId="{1F66DC1D-FF22-B34A-A4BE-F3FA8E7B9658}" srcOrd="5" destOrd="0" presId="urn:microsoft.com/office/officeart/2005/8/layout/hList1"/>
    <dgm:cxn modelId="{F1E6033F-0DAB-8A44-BFB2-228C8C4F1D71}" type="presParOf" srcId="{1799209C-BE93-4544-8A91-DFDF857797B4}" destId="{F877B581-00E0-E144-BEC4-13E8C123B54F}" srcOrd="6" destOrd="0" presId="urn:microsoft.com/office/officeart/2005/8/layout/hList1"/>
    <dgm:cxn modelId="{66423B8B-8466-C84C-AC99-76EEE816749B}" type="presParOf" srcId="{F877B581-00E0-E144-BEC4-13E8C123B54F}" destId="{5BCD48AA-0E4C-E44F-B00E-896065FDCBB1}" srcOrd="0" destOrd="0" presId="urn:microsoft.com/office/officeart/2005/8/layout/hList1"/>
    <dgm:cxn modelId="{7493CEEC-20DF-4B42-8E47-C4B0BCA119FB}" type="presParOf" srcId="{F877B581-00E0-E144-BEC4-13E8C123B54F}" destId="{B0D078A7-A016-6E4A-8FAE-161C80D9B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67CC7-2E98-804C-B63B-809526CCB49C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2B7E4-2667-B04F-B0AA-13DB3DF1ECB2}">
      <dgm:prSet phldrT="[Text]"/>
      <dgm:spPr/>
      <dgm:t>
        <a:bodyPr/>
        <a:lstStyle/>
        <a:p>
          <a:r>
            <a:rPr lang="en-US"/>
            <a:t>Is there a difference in scores of:</a:t>
          </a:r>
        </a:p>
      </dgm:t>
    </dgm:pt>
    <dgm:pt modelId="{F6E00CA9-DFDD-B84B-B583-0553E39A4EC5}" type="parTrans" cxnId="{0ED79583-1A6D-F940-B59E-F2A5C414477B}">
      <dgm:prSet/>
      <dgm:spPr/>
      <dgm:t>
        <a:bodyPr/>
        <a:lstStyle/>
        <a:p>
          <a:endParaRPr lang="en-US"/>
        </a:p>
      </dgm:t>
    </dgm:pt>
    <dgm:pt modelId="{89CC0963-A6F3-C341-95EF-7F14FD74DC30}" type="sibTrans" cxnId="{0ED79583-1A6D-F940-B59E-F2A5C414477B}">
      <dgm:prSet/>
      <dgm:spPr/>
      <dgm:t>
        <a:bodyPr/>
        <a:lstStyle/>
        <a:p>
          <a:endParaRPr lang="en-US"/>
        </a:p>
      </dgm:t>
    </dgm:pt>
    <dgm:pt modelId="{FD0164DC-02E6-9042-BEC2-A1915793EDFB}">
      <dgm:prSet phldrT="[Text]"/>
      <dgm:spPr/>
      <dgm:t>
        <a:bodyPr/>
        <a:lstStyle/>
        <a:p>
          <a:r>
            <a:rPr lang="en-US" dirty="0"/>
            <a:t>Well-Being Index</a:t>
          </a:r>
        </a:p>
      </dgm:t>
    </dgm:pt>
    <dgm:pt modelId="{08DDDB29-ABD2-904A-A8A0-804A8B98C7A2}" type="parTrans" cxnId="{6D8F3DF6-0728-374B-85A9-CE2F7B3435CD}">
      <dgm:prSet/>
      <dgm:spPr/>
      <dgm:t>
        <a:bodyPr/>
        <a:lstStyle/>
        <a:p>
          <a:endParaRPr lang="en-US"/>
        </a:p>
      </dgm:t>
    </dgm:pt>
    <dgm:pt modelId="{093A9ADE-B63A-DB41-8B7B-278498D3AC0F}" type="sibTrans" cxnId="{6D8F3DF6-0728-374B-85A9-CE2F7B3435CD}">
      <dgm:prSet/>
      <dgm:spPr/>
      <dgm:t>
        <a:bodyPr/>
        <a:lstStyle/>
        <a:p>
          <a:endParaRPr lang="en-US"/>
        </a:p>
      </dgm:t>
    </dgm:pt>
    <dgm:pt modelId="{FA4E9051-924B-A242-A265-D89B43D5B750}">
      <dgm:prSet phldrT="[Text]"/>
      <dgm:spPr/>
      <dgm:t>
        <a:bodyPr/>
        <a:lstStyle/>
        <a:p>
          <a:r>
            <a:rPr lang="en-US"/>
            <a:t>Nurses who did not have an interaction with a RR</a:t>
          </a:r>
        </a:p>
      </dgm:t>
    </dgm:pt>
    <dgm:pt modelId="{C755B664-917B-9140-BED0-AF23894683E5}" type="parTrans" cxnId="{C35149AC-5818-8D40-8EB2-1318D4C3B7D9}">
      <dgm:prSet/>
      <dgm:spPr/>
      <dgm:t>
        <a:bodyPr/>
        <a:lstStyle/>
        <a:p>
          <a:endParaRPr lang="en-US"/>
        </a:p>
      </dgm:t>
    </dgm:pt>
    <dgm:pt modelId="{D841923F-F38A-1F46-A581-0550F06D423C}" type="sibTrans" cxnId="{C35149AC-5818-8D40-8EB2-1318D4C3B7D9}">
      <dgm:prSet/>
      <dgm:spPr/>
      <dgm:t>
        <a:bodyPr/>
        <a:lstStyle/>
        <a:p>
          <a:endParaRPr lang="en-US"/>
        </a:p>
      </dgm:t>
    </dgm:pt>
    <dgm:pt modelId="{64D24FAA-CCFA-0646-94B8-8DE7FC117FED}">
      <dgm:prSet phldrT="[Text]"/>
      <dgm:spPr/>
      <dgm:t>
        <a:bodyPr/>
        <a:lstStyle/>
        <a:p>
          <a:r>
            <a:rPr lang="en-US"/>
            <a:t>Nurses who had an interaction with a RR</a:t>
          </a:r>
        </a:p>
      </dgm:t>
    </dgm:pt>
    <dgm:pt modelId="{3FBC6007-70C5-234D-8BD4-AFC931BC1E81}" type="parTrans" cxnId="{669DB6C1-8515-6D40-B01A-4AB7F796E6A4}">
      <dgm:prSet/>
      <dgm:spPr/>
      <dgm:t>
        <a:bodyPr/>
        <a:lstStyle/>
        <a:p>
          <a:endParaRPr lang="en-US"/>
        </a:p>
      </dgm:t>
    </dgm:pt>
    <dgm:pt modelId="{507C7D9C-8CF5-B94D-BC2F-77E87F0AE120}" type="sibTrans" cxnId="{669DB6C1-8515-6D40-B01A-4AB7F796E6A4}">
      <dgm:prSet/>
      <dgm:spPr/>
      <dgm:t>
        <a:bodyPr/>
        <a:lstStyle/>
        <a:p>
          <a:endParaRPr lang="en-US"/>
        </a:p>
      </dgm:t>
    </dgm:pt>
    <dgm:pt modelId="{5B5DEB90-142D-BA45-9BDB-B95A1905830B}" type="pres">
      <dgm:prSet presAssocID="{10467CC7-2E98-804C-B63B-809526CCB4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392AE74-6697-344B-80B7-BB58E0523B63}" type="pres">
      <dgm:prSet presAssocID="{58D2B7E4-2667-B04F-B0AA-13DB3DF1ECB2}" presName="singleCycle" presStyleCnt="0"/>
      <dgm:spPr/>
    </dgm:pt>
    <dgm:pt modelId="{0BCAC41E-3A0E-1D4D-8635-F11319028DBD}" type="pres">
      <dgm:prSet presAssocID="{58D2B7E4-2667-B04F-B0AA-13DB3DF1ECB2}" presName="singleCenter" presStyleLbl="node1" presStyleIdx="0" presStyleCnt="4">
        <dgm:presLayoutVars>
          <dgm:chMax val="7"/>
          <dgm:chPref val="7"/>
        </dgm:presLayoutVars>
      </dgm:prSet>
      <dgm:spPr/>
    </dgm:pt>
    <dgm:pt modelId="{DBDC74F5-5FFC-CE43-A464-EE1484AE4504}" type="pres">
      <dgm:prSet presAssocID="{08DDDB29-ABD2-904A-A8A0-804A8B98C7A2}" presName="Name56" presStyleLbl="parChTrans1D2" presStyleIdx="0" presStyleCnt="3"/>
      <dgm:spPr/>
    </dgm:pt>
    <dgm:pt modelId="{9943422A-F858-1448-96ED-4A45B7894E98}" type="pres">
      <dgm:prSet presAssocID="{FD0164DC-02E6-9042-BEC2-A1915793EDFB}" presName="text0" presStyleLbl="node1" presStyleIdx="1" presStyleCnt="4" custScaleX="205631" custScaleY="177942">
        <dgm:presLayoutVars>
          <dgm:bulletEnabled val="1"/>
        </dgm:presLayoutVars>
      </dgm:prSet>
      <dgm:spPr/>
    </dgm:pt>
    <dgm:pt modelId="{AC2BFB2A-CBA6-0840-BED7-7A0035D64FBA}" type="pres">
      <dgm:prSet presAssocID="{C755B664-917B-9140-BED0-AF23894683E5}" presName="Name56" presStyleLbl="parChTrans1D2" presStyleIdx="1" presStyleCnt="3"/>
      <dgm:spPr/>
    </dgm:pt>
    <dgm:pt modelId="{B4183BBB-B6EF-1E47-9A9A-9B6384F36F7E}" type="pres">
      <dgm:prSet presAssocID="{FA4E9051-924B-A242-A265-D89B43D5B750}" presName="text0" presStyleLbl="node1" presStyleIdx="2" presStyleCnt="4" custScaleX="178870" custScaleY="186874">
        <dgm:presLayoutVars>
          <dgm:bulletEnabled val="1"/>
        </dgm:presLayoutVars>
      </dgm:prSet>
      <dgm:spPr/>
    </dgm:pt>
    <dgm:pt modelId="{E3670F34-7470-D741-9C8C-CFE0BE670B0F}" type="pres">
      <dgm:prSet presAssocID="{3FBC6007-70C5-234D-8BD4-AFC931BC1E81}" presName="Name56" presStyleLbl="parChTrans1D2" presStyleIdx="2" presStyleCnt="3"/>
      <dgm:spPr/>
    </dgm:pt>
    <dgm:pt modelId="{3137B285-93D6-5446-8D67-6434BA8A5039}" type="pres">
      <dgm:prSet presAssocID="{64D24FAA-CCFA-0646-94B8-8DE7FC117FED}" presName="text0" presStyleLbl="node1" presStyleIdx="3" presStyleCnt="4" custScaleX="186567" custScaleY="185332">
        <dgm:presLayoutVars>
          <dgm:bulletEnabled val="1"/>
        </dgm:presLayoutVars>
      </dgm:prSet>
      <dgm:spPr/>
    </dgm:pt>
  </dgm:ptLst>
  <dgm:cxnLst>
    <dgm:cxn modelId="{A6644018-32A2-A640-9114-9DA4B4A84E2C}" type="presOf" srcId="{58D2B7E4-2667-B04F-B0AA-13DB3DF1ECB2}" destId="{0BCAC41E-3A0E-1D4D-8635-F11319028DBD}" srcOrd="0" destOrd="0" presId="urn:microsoft.com/office/officeart/2008/layout/RadialCluster"/>
    <dgm:cxn modelId="{2787CA18-C856-E04A-8463-6DD29ED4CDC5}" type="presOf" srcId="{08DDDB29-ABD2-904A-A8A0-804A8B98C7A2}" destId="{DBDC74F5-5FFC-CE43-A464-EE1484AE4504}" srcOrd="0" destOrd="0" presId="urn:microsoft.com/office/officeart/2008/layout/RadialCluster"/>
    <dgm:cxn modelId="{81DCF120-AC54-7449-AF59-F60A194CEC02}" type="presOf" srcId="{64D24FAA-CCFA-0646-94B8-8DE7FC117FED}" destId="{3137B285-93D6-5446-8D67-6434BA8A5039}" srcOrd="0" destOrd="0" presId="urn:microsoft.com/office/officeart/2008/layout/RadialCluster"/>
    <dgm:cxn modelId="{2B8C8E41-4F9D-7C4B-95E5-203B1949B935}" type="presOf" srcId="{C755B664-917B-9140-BED0-AF23894683E5}" destId="{AC2BFB2A-CBA6-0840-BED7-7A0035D64FBA}" srcOrd="0" destOrd="0" presId="urn:microsoft.com/office/officeart/2008/layout/RadialCluster"/>
    <dgm:cxn modelId="{84B6694E-AD39-8D4A-8016-E6838D308E0E}" type="presOf" srcId="{10467CC7-2E98-804C-B63B-809526CCB49C}" destId="{5B5DEB90-142D-BA45-9BDB-B95A1905830B}" srcOrd="0" destOrd="0" presId="urn:microsoft.com/office/officeart/2008/layout/RadialCluster"/>
    <dgm:cxn modelId="{0ED79583-1A6D-F940-B59E-F2A5C414477B}" srcId="{10467CC7-2E98-804C-B63B-809526CCB49C}" destId="{58D2B7E4-2667-B04F-B0AA-13DB3DF1ECB2}" srcOrd="0" destOrd="0" parTransId="{F6E00CA9-DFDD-B84B-B583-0553E39A4EC5}" sibTransId="{89CC0963-A6F3-C341-95EF-7F14FD74DC30}"/>
    <dgm:cxn modelId="{C35149AC-5818-8D40-8EB2-1318D4C3B7D9}" srcId="{58D2B7E4-2667-B04F-B0AA-13DB3DF1ECB2}" destId="{FA4E9051-924B-A242-A265-D89B43D5B750}" srcOrd="1" destOrd="0" parTransId="{C755B664-917B-9140-BED0-AF23894683E5}" sibTransId="{D841923F-F38A-1F46-A581-0550F06D423C}"/>
    <dgm:cxn modelId="{8846D5BC-672A-2347-9F18-34202F05AF5B}" type="presOf" srcId="{FA4E9051-924B-A242-A265-D89B43D5B750}" destId="{B4183BBB-B6EF-1E47-9A9A-9B6384F36F7E}" srcOrd="0" destOrd="0" presId="urn:microsoft.com/office/officeart/2008/layout/RadialCluster"/>
    <dgm:cxn modelId="{669DB6C1-8515-6D40-B01A-4AB7F796E6A4}" srcId="{58D2B7E4-2667-B04F-B0AA-13DB3DF1ECB2}" destId="{64D24FAA-CCFA-0646-94B8-8DE7FC117FED}" srcOrd="2" destOrd="0" parTransId="{3FBC6007-70C5-234D-8BD4-AFC931BC1E81}" sibTransId="{507C7D9C-8CF5-B94D-BC2F-77E87F0AE120}"/>
    <dgm:cxn modelId="{A145D5C3-B768-224A-B8DD-0D9EA281D2BD}" type="presOf" srcId="{3FBC6007-70C5-234D-8BD4-AFC931BC1E81}" destId="{E3670F34-7470-D741-9C8C-CFE0BE670B0F}" srcOrd="0" destOrd="0" presId="urn:microsoft.com/office/officeart/2008/layout/RadialCluster"/>
    <dgm:cxn modelId="{6D8F3DF6-0728-374B-85A9-CE2F7B3435CD}" srcId="{58D2B7E4-2667-B04F-B0AA-13DB3DF1ECB2}" destId="{FD0164DC-02E6-9042-BEC2-A1915793EDFB}" srcOrd="0" destOrd="0" parTransId="{08DDDB29-ABD2-904A-A8A0-804A8B98C7A2}" sibTransId="{093A9ADE-B63A-DB41-8B7B-278498D3AC0F}"/>
    <dgm:cxn modelId="{3F9465FF-5EEA-DA48-BA01-439DA1DF8259}" type="presOf" srcId="{FD0164DC-02E6-9042-BEC2-A1915793EDFB}" destId="{9943422A-F858-1448-96ED-4A45B7894E98}" srcOrd="0" destOrd="0" presId="urn:microsoft.com/office/officeart/2008/layout/RadialCluster"/>
    <dgm:cxn modelId="{6AE15653-26A6-174C-B6A7-8ABC3728A659}" type="presParOf" srcId="{5B5DEB90-142D-BA45-9BDB-B95A1905830B}" destId="{2392AE74-6697-344B-80B7-BB58E0523B63}" srcOrd="0" destOrd="0" presId="urn:microsoft.com/office/officeart/2008/layout/RadialCluster"/>
    <dgm:cxn modelId="{7B083771-37A3-B843-9696-5098C75CFC63}" type="presParOf" srcId="{2392AE74-6697-344B-80B7-BB58E0523B63}" destId="{0BCAC41E-3A0E-1D4D-8635-F11319028DBD}" srcOrd="0" destOrd="0" presId="urn:microsoft.com/office/officeart/2008/layout/RadialCluster"/>
    <dgm:cxn modelId="{DEC7BFD6-4377-F649-9C3D-CCB6949C8567}" type="presParOf" srcId="{2392AE74-6697-344B-80B7-BB58E0523B63}" destId="{DBDC74F5-5FFC-CE43-A464-EE1484AE4504}" srcOrd="1" destOrd="0" presId="urn:microsoft.com/office/officeart/2008/layout/RadialCluster"/>
    <dgm:cxn modelId="{535684EC-6B6C-9B49-A95B-F20E85118838}" type="presParOf" srcId="{2392AE74-6697-344B-80B7-BB58E0523B63}" destId="{9943422A-F858-1448-96ED-4A45B7894E98}" srcOrd="2" destOrd="0" presId="urn:microsoft.com/office/officeart/2008/layout/RadialCluster"/>
    <dgm:cxn modelId="{74BDADB3-F22C-1E48-9511-99FED55D213B}" type="presParOf" srcId="{2392AE74-6697-344B-80B7-BB58E0523B63}" destId="{AC2BFB2A-CBA6-0840-BED7-7A0035D64FBA}" srcOrd="3" destOrd="0" presId="urn:microsoft.com/office/officeart/2008/layout/RadialCluster"/>
    <dgm:cxn modelId="{1E8FDF46-6845-464C-9CA8-F8D3F4263CEA}" type="presParOf" srcId="{2392AE74-6697-344B-80B7-BB58E0523B63}" destId="{B4183BBB-B6EF-1E47-9A9A-9B6384F36F7E}" srcOrd="4" destOrd="0" presId="urn:microsoft.com/office/officeart/2008/layout/RadialCluster"/>
    <dgm:cxn modelId="{6A25769C-4954-3F43-87D0-C7AF50870704}" type="presParOf" srcId="{2392AE74-6697-344B-80B7-BB58E0523B63}" destId="{E3670F34-7470-D741-9C8C-CFE0BE670B0F}" srcOrd="5" destOrd="0" presId="urn:microsoft.com/office/officeart/2008/layout/RadialCluster"/>
    <dgm:cxn modelId="{99965ABB-735A-E042-BCC8-1219D0C182C2}" type="presParOf" srcId="{2392AE74-6697-344B-80B7-BB58E0523B63}" destId="{3137B285-93D6-5446-8D67-6434BA8A5039}" srcOrd="6" destOrd="0" presId="urn:microsoft.com/office/officeart/2008/layout/RadialCluster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67CC7-2E98-804C-B63B-809526CCB49C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2B7E4-2667-B04F-B0AA-13DB3DF1ECB2}">
      <dgm:prSet phldrT="[Text]"/>
      <dgm:spPr/>
      <dgm:t>
        <a:bodyPr/>
        <a:lstStyle/>
        <a:p>
          <a:r>
            <a:rPr lang="en-US"/>
            <a:t>Is there a difference in scores of:</a:t>
          </a:r>
        </a:p>
      </dgm:t>
    </dgm:pt>
    <dgm:pt modelId="{F6E00CA9-DFDD-B84B-B583-0553E39A4EC5}" type="parTrans" cxnId="{0ED79583-1A6D-F940-B59E-F2A5C414477B}">
      <dgm:prSet/>
      <dgm:spPr/>
      <dgm:t>
        <a:bodyPr/>
        <a:lstStyle/>
        <a:p>
          <a:endParaRPr lang="en-US"/>
        </a:p>
      </dgm:t>
    </dgm:pt>
    <dgm:pt modelId="{89CC0963-A6F3-C341-95EF-7F14FD74DC30}" type="sibTrans" cxnId="{0ED79583-1A6D-F940-B59E-F2A5C414477B}">
      <dgm:prSet/>
      <dgm:spPr/>
      <dgm:t>
        <a:bodyPr/>
        <a:lstStyle/>
        <a:p>
          <a:endParaRPr lang="en-US"/>
        </a:p>
      </dgm:t>
    </dgm:pt>
    <dgm:pt modelId="{FD0164DC-02E6-9042-BEC2-A1915793EDFB}">
      <dgm:prSet phldrT="[Text]"/>
      <dgm:spPr/>
      <dgm:t>
        <a:bodyPr/>
        <a:lstStyle/>
        <a:p>
          <a:r>
            <a:rPr lang="en-US" dirty="0"/>
            <a:t>Intent to leave...</a:t>
          </a:r>
        </a:p>
      </dgm:t>
    </dgm:pt>
    <dgm:pt modelId="{08DDDB29-ABD2-904A-A8A0-804A8B98C7A2}" type="parTrans" cxnId="{6D8F3DF6-0728-374B-85A9-CE2F7B3435CD}">
      <dgm:prSet/>
      <dgm:spPr/>
      <dgm:t>
        <a:bodyPr/>
        <a:lstStyle/>
        <a:p>
          <a:endParaRPr lang="en-US"/>
        </a:p>
      </dgm:t>
    </dgm:pt>
    <dgm:pt modelId="{093A9ADE-B63A-DB41-8B7B-278498D3AC0F}" type="sibTrans" cxnId="{6D8F3DF6-0728-374B-85A9-CE2F7B3435CD}">
      <dgm:prSet/>
      <dgm:spPr/>
      <dgm:t>
        <a:bodyPr/>
        <a:lstStyle/>
        <a:p>
          <a:endParaRPr lang="en-US"/>
        </a:p>
      </dgm:t>
    </dgm:pt>
    <dgm:pt modelId="{64D24FAA-CCFA-0646-94B8-8DE7FC117FED}">
      <dgm:prSet phldrT="[Text]"/>
      <dgm:spPr/>
      <dgm:t>
        <a:bodyPr/>
        <a:lstStyle/>
        <a:p>
          <a:r>
            <a:rPr lang="en-US"/>
            <a:t>Nurses who had an interaction with a RR</a:t>
          </a:r>
        </a:p>
      </dgm:t>
    </dgm:pt>
    <dgm:pt modelId="{3FBC6007-70C5-234D-8BD4-AFC931BC1E81}" type="parTrans" cxnId="{669DB6C1-8515-6D40-B01A-4AB7F796E6A4}">
      <dgm:prSet/>
      <dgm:spPr/>
      <dgm:t>
        <a:bodyPr/>
        <a:lstStyle/>
        <a:p>
          <a:endParaRPr lang="en-US"/>
        </a:p>
      </dgm:t>
    </dgm:pt>
    <dgm:pt modelId="{507C7D9C-8CF5-B94D-BC2F-77E87F0AE120}" type="sibTrans" cxnId="{669DB6C1-8515-6D40-B01A-4AB7F796E6A4}">
      <dgm:prSet/>
      <dgm:spPr/>
      <dgm:t>
        <a:bodyPr/>
        <a:lstStyle/>
        <a:p>
          <a:endParaRPr lang="en-US"/>
        </a:p>
      </dgm:t>
    </dgm:pt>
    <dgm:pt modelId="{FA4E9051-924B-A242-A265-D89B43D5B750}">
      <dgm:prSet phldrT="[Text]"/>
      <dgm:spPr/>
      <dgm:t>
        <a:bodyPr/>
        <a:lstStyle/>
        <a:p>
          <a:r>
            <a:rPr lang="en-US"/>
            <a:t>Nurses who did not have an interaction with a RR</a:t>
          </a:r>
        </a:p>
      </dgm:t>
    </dgm:pt>
    <dgm:pt modelId="{D841923F-F38A-1F46-A581-0550F06D423C}" type="sibTrans" cxnId="{C35149AC-5818-8D40-8EB2-1318D4C3B7D9}">
      <dgm:prSet/>
      <dgm:spPr/>
      <dgm:t>
        <a:bodyPr/>
        <a:lstStyle/>
        <a:p>
          <a:endParaRPr lang="en-US"/>
        </a:p>
      </dgm:t>
    </dgm:pt>
    <dgm:pt modelId="{C755B664-917B-9140-BED0-AF23894683E5}" type="parTrans" cxnId="{C35149AC-5818-8D40-8EB2-1318D4C3B7D9}">
      <dgm:prSet/>
      <dgm:spPr/>
      <dgm:t>
        <a:bodyPr/>
        <a:lstStyle/>
        <a:p>
          <a:endParaRPr lang="en-US"/>
        </a:p>
      </dgm:t>
    </dgm:pt>
    <dgm:pt modelId="{5B5DEB90-142D-BA45-9BDB-B95A1905830B}" type="pres">
      <dgm:prSet presAssocID="{10467CC7-2E98-804C-B63B-809526CCB4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392AE74-6697-344B-80B7-BB58E0523B63}" type="pres">
      <dgm:prSet presAssocID="{58D2B7E4-2667-B04F-B0AA-13DB3DF1ECB2}" presName="singleCycle" presStyleCnt="0"/>
      <dgm:spPr/>
    </dgm:pt>
    <dgm:pt modelId="{0BCAC41E-3A0E-1D4D-8635-F11319028DBD}" type="pres">
      <dgm:prSet presAssocID="{58D2B7E4-2667-B04F-B0AA-13DB3DF1ECB2}" presName="singleCenter" presStyleLbl="node1" presStyleIdx="0" presStyleCnt="4">
        <dgm:presLayoutVars>
          <dgm:chMax val="7"/>
          <dgm:chPref val="7"/>
        </dgm:presLayoutVars>
      </dgm:prSet>
      <dgm:spPr/>
    </dgm:pt>
    <dgm:pt modelId="{DBDC74F5-5FFC-CE43-A464-EE1484AE4504}" type="pres">
      <dgm:prSet presAssocID="{08DDDB29-ABD2-904A-A8A0-804A8B98C7A2}" presName="Name56" presStyleLbl="parChTrans1D2" presStyleIdx="0" presStyleCnt="3"/>
      <dgm:spPr/>
    </dgm:pt>
    <dgm:pt modelId="{9943422A-F858-1448-96ED-4A45B7894E98}" type="pres">
      <dgm:prSet presAssocID="{FD0164DC-02E6-9042-BEC2-A1915793EDFB}" presName="text0" presStyleLbl="node1" presStyleIdx="1" presStyleCnt="4" custScaleX="205631" custScaleY="177942">
        <dgm:presLayoutVars>
          <dgm:bulletEnabled val="1"/>
        </dgm:presLayoutVars>
      </dgm:prSet>
      <dgm:spPr/>
    </dgm:pt>
    <dgm:pt modelId="{AC2BFB2A-CBA6-0840-BED7-7A0035D64FBA}" type="pres">
      <dgm:prSet presAssocID="{C755B664-917B-9140-BED0-AF23894683E5}" presName="Name56" presStyleLbl="parChTrans1D2" presStyleIdx="1" presStyleCnt="3"/>
      <dgm:spPr/>
    </dgm:pt>
    <dgm:pt modelId="{B4183BBB-B6EF-1E47-9A9A-9B6384F36F7E}" type="pres">
      <dgm:prSet presAssocID="{FA4E9051-924B-A242-A265-D89B43D5B750}" presName="text0" presStyleLbl="node1" presStyleIdx="2" presStyleCnt="4" custScaleX="178870" custScaleY="186874">
        <dgm:presLayoutVars>
          <dgm:bulletEnabled val="1"/>
        </dgm:presLayoutVars>
      </dgm:prSet>
      <dgm:spPr/>
    </dgm:pt>
    <dgm:pt modelId="{E3670F34-7470-D741-9C8C-CFE0BE670B0F}" type="pres">
      <dgm:prSet presAssocID="{3FBC6007-70C5-234D-8BD4-AFC931BC1E81}" presName="Name56" presStyleLbl="parChTrans1D2" presStyleIdx="2" presStyleCnt="3"/>
      <dgm:spPr/>
    </dgm:pt>
    <dgm:pt modelId="{3137B285-93D6-5446-8D67-6434BA8A5039}" type="pres">
      <dgm:prSet presAssocID="{64D24FAA-CCFA-0646-94B8-8DE7FC117FED}" presName="text0" presStyleLbl="node1" presStyleIdx="3" presStyleCnt="4" custScaleX="186567" custScaleY="185332">
        <dgm:presLayoutVars>
          <dgm:bulletEnabled val="1"/>
        </dgm:presLayoutVars>
      </dgm:prSet>
      <dgm:spPr/>
    </dgm:pt>
  </dgm:ptLst>
  <dgm:cxnLst>
    <dgm:cxn modelId="{A6644018-32A2-A640-9114-9DA4B4A84E2C}" type="presOf" srcId="{58D2B7E4-2667-B04F-B0AA-13DB3DF1ECB2}" destId="{0BCAC41E-3A0E-1D4D-8635-F11319028DBD}" srcOrd="0" destOrd="0" presId="urn:microsoft.com/office/officeart/2008/layout/RadialCluster"/>
    <dgm:cxn modelId="{2787CA18-C856-E04A-8463-6DD29ED4CDC5}" type="presOf" srcId="{08DDDB29-ABD2-904A-A8A0-804A8B98C7A2}" destId="{DBDC74F5-5FFC-CE43-A464-EE1484AE4504}" srcOrd="0" destOrd="0" presId="urn:microsoft.com/office/officeart/2008/layout/RadialCluster"/>
    <dgm:cxn modelId="{81DCF120-AC54-7449-AF59-F60A194CEC02}" type="presOf" srcId="{64D24FAA-CCFA-0646-94B8-8DE7FC117FED}" destId="{3137B285-93D6-5446-8D67-6434BA8A5039}" srcOrd="0" destOrd="0" presId="urn:microsoft.com/office/officeart/2008/layout/RadialCluster"/>
    <dgm:cxn modelId="{2B8C8E41-4F9D-7C4B-95E5-203B1949B935}" type="presOf" srcId="{C755B664-917B-9140-BED0-AF23894683E5}" destId="{AC2BFB2A-CBA6-0840-BED7-7A0035D64FBA}" srcOrd="0" destOrd="0" presId="urn:microsoft.com/office/officeart/2008/layout/RadialCluster"/>
    <dgm:cxn modelId="{84B6694E-AD39-8D4A-8016-E6838D308E0E}" type="presOf" srcId="{10467CC7-2E98-804C-B63B-809526CCB49C}" destId="{5B5DEB90-142D-BA45-9BDB-B95A1905830B}" srcOrd="0" destOrd="0" presId="urn:microsoft.com/office/officeart/2008/layout/RadialCluster"/>
    <dgm:cxn modelId="{0ED79583-1A6D-F940-B59E-F2A5C414477B}" srcId="{10467CC7-2E98-804C-B63B-809526CCB49C}" destId="{58D2B7E4-2667-B04F-B0AA-13DB3DF1ECB2}" srcOrd="0" destOrd="0" parTransId="{F6E00CA9-DFDD-B84B-B583-0553E39A4EC5}" sibTransId="{89CC0963-A6F3-C341-95EF-7F14FD74DC30}"/>
    <dgm:cxn modelId="{C35149AC-5818-8D40-8EB2-1318D4C3B7D9}" srcId="{58D2B7E4-2667-B04F-B0AA-13DB3DF1ECB2}" destId="{FA4E9051-924B-A242-A265-D89B43D5B750}" srcOrd="1" destOrd="0" parTransId="{C755B664-917B-9140-BED0-AF23894683E5}" sibTransId="{D841923F-F38A-1F46-A581-0550F06D423C}"/>
    <dgm:cxn modelId="{8846D5BC-672A-2347-9F18-34202F05AF5B}" type="presOf" srcId="{FA4E9051-924B-A242-A265-D89B43D5B750}" destId="{B4183BBB-B6EF-1E47-9A9A-9B6384F36F7E}" srcOrd="0" destOrd="0" presId="urn:microsoft.com/office/officeart/2008/layout/RadialCluster"/>
    <dgm:cxn modelId="{669DB6C1-8515-6D40-B01A-4AB7F796E6A4}" srcId="{58D2B7E4-2667-B04F-B0AA-13DB3DF1ECB2}" destId="{64D24FAA-CCFA-0646-94B8-8DE7FC117FED}" srcOrd="2" destOrd="0" parTransId="{3FBC6007-70C5-234D-8BD4-AFC931BC1E81}" sibTransId="{507C7D9C-8CF5-B94D-BC2F-77E87F0AE120}"/>
    <dgm:cxn modelId="{A145D5C3-B768-224A-B8DD-0D9EA281D2BD}" type="presOf" srcId="{3FBC6007-70C5-234D-8BD4-AFC931BC1E81}" destId="{E3670F34-7470-D741-9C8C-CFE0BE670B0F}" srcOrd="0" destOrd="0" presId="urn:microsoft.com/office/officeart/2008/layout/RadialCluster"/>
    <dgm:cxn modelId="{6D8F3DF6-0728-374B-85A9-CE2F7B3435CD}" srcId="{58D2B7E4-2667-B04F-B0AA-13DB3DF1ECB2}" destId="{FD0164DC-02E6-9042-BEC2-A1915793EDFB}" srcOrd="0" destOrd="0" parTransId="{08DDDB29-ABD2-904A-A8A0-804A8B98C7A2}" sibTransId="{093A9ADE-B63A-DB41-8B7B-278498D3AC0F}"/>
    <dgm:cxn modelId="{3F9465FF-5EEA-DA48-BA01-439DA1DF8259}" type="presOf" srcId="{FD0164DC-02E6-9042-BEC2-A1915793EDFB}" destId="{9943422A-F858-1448-96ED-4A45B7894E98}" srcOrd="0" destOrd="0" presId="urn:microsoft.com/office/officeart/2008/layout/RadialCluster"/>
    <dgm:cxn modelId="{6AE15653-26A6-174C-B6A7-8ABC3728A659}" type="presParOf" srcId="{5B5DEB90-142D-BA45-9BDB-B95A1905830B}" destId="{2392AE74-6697-344B-80B7-BB58E0523B63}" srcOrd="0" destOrd="0" presId="urn:microsoft.com/office/officeart/2008/layout/RadialCluster"/>
    <dgm:cxn modelId="{7B083771-37A3-B843-9696-5098C75CFC63}" type="presParOf" srcId="{2392AE74-6697-344B-80B7-BB58E0523B63}" destId="{0BCAC41E-3A0E-1D4D-8635-F11319028DBD}" srcOrd="0" destOrd="0" presId="urn:microsoft.com/office/officeart/2008/layout/RadialCluster"/>
    <dgm:cxn modelId="{DEC7BFD6-4377-F649-9C3D-CCB6949C8567}" type="presParOf" srcId="{2392AE74-6697-344B-80B7-BB58E0523B63}" destId="{DBDC74F5-5FFC-CE43-A464-EE1484AE4504}" srcOrd="1" destOrd="0" presId="urn:microsoft.com/office/officeart/2008/layout/RadialCluster"/>
    <dgm:cxn modelId="{535684EC-6B6C-9B49-A95B-F20E85118838}" type="presParOf" srcId="{2392AE74-6697-344B-80B7-BB58E0523B63}" destId="{9943422A-F858-1448-96ED-4A45B7894E98}" srcOrd="2" destOrd="0" presId="urn:microsoft.com/office/officeart/2008/layout/RadialCluster"/>
    <dgm:cxn modelId="{74BDADB3-F22C-1E48-9511-99FED55D213B}" type="presParOf" srcId="{2392AE74-6697-344B-80B7-BB58E0523B63}" destId="{AC2BFB2A-CBA6-0840-BED7-7A0035D64FBA}" srcOrd="3" destOrd="0" presId="urn:microsoft.com/office/officeart/2008/layout/RadialCluster"/>
    <dgm:cxn modelId="{1E8FDF46-6845-464C-9CA8-F8D3F4263CEA}" type="presParOf" srcId="{2392AE74-6697-344B-80B7-BB58E0523B63}" destId="{B4183BBB-B6EF-1E47-9A9A-9B6384F36F7E}" srcOrd="4" destOrd="0" presId="urn:microsoft.com/office/officeart/2008/layout/RadialCluster"/>
    <dgm:cxn modelId="{6A25769C-4954-3F43-87D0-C7AF50870704}" type="presParOf" srcId="{2392AE74-6697-344B-80B7-BB58E0523B63}" destId="{E3670F34-7470-D741-9C8C-CFE0BE670B0F}" srcOrd="5" destOrd="0" presId="urn:microsoft.com/office/officeart/2008/layout/RadialCluster"/>
    <dgm:cxn modelId="{99965ABB-735A-E042-BCC8-1219D0C182C2}" type="presParOf" srcId="{2392AE74-6697-344B-80B7-BB58E0523B63}" destId="{3137B285-93D6-5446-8D67-6434BA8A503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8AA9-31C0-344C-92DE-FF3B6E3466B2}">
      <dsp:nvSpPr>
        <dsp:cNvPr id="0" name=""/>
        <dsp:cNvSpPr/>
      </dsp:nvSpPr>
      <dsp:spPr>
        <a:xfrm>
          <a:off x="1700428" y="0"/>
          <a:ext cx="850214" cy="1082992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Self-actualization</a:t>
          </a:r>
        </a:p>
      </dsp:txBody>
      <dsp:txXfrm>
        <a:off x="1700428" y="0"/>
        <a:ext cx="850214" cy="1082992"/>
      </dsp:txXfrm>
    </dsp:sp>
    <dsp:sp modelId="{48BDB8B2-DAA4-684A-863B-FAC33B983D94}">
      <dsp:nvSpPr>
        <dsp:cNvPr id="0" name=""/>
        <dsp:cNvSpPr/>
      </dsp:nvSpPr>
      <dsp:spPr>
        <a:xfrm rot="10800000">
          <a:off x="2550642" y="1082992"/>
          <a:ext cx="3700932" cy="1082992"/>
        </a:xfrm>
        <a:prstGeom prst="nonIsoscelesTrapezoid">
          <a:avLst>
            <a:gd name="adj1" fmla="val 0"/>
            <a:gd name="adj2" fmla="val 3925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Achievement and respect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Quality and safety in work</a:t>
          </a:r>
        </a:p>
      </dsp:txBody>
      <dsp:txXfrm rot="10800000">
        <a:off x="2975749" y="1082992"/>
        <a:ext cx="3275825" cy="1082992"/>
      </dsp:txXfrm>
    </dsp:sp>
    <dsp:sp modelId="{D79DBBA0-3593-D048-BE54-7822E7BE0083}">
      <dsp:nvSpPr>
        <dsp:cNvPr id="0" name=""/>
        <dsp:cNvSpPr/>
      </dsp:nvSpPr>
      <dsp:spPr>
        <a:xfrm>
          <a:off x="1275321" y="1082992"/>
          <a:ext cx="1700428" cy="1082992"/>
        </a:xfrm>
        <a:prstGeom prst="trapezoid">
          <a:avLst>
            <a:gd name="adj" fmla="val 39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Esteem</a:t>
          </a:r>
        </a:p>
      </dsp:txBody>
      <dsp:txXfrm>
        <a:off x="1572896" y="1082992"/>
        <a:ext cx="1105278" cy="1082992"/>
      </dsp:txXfrm>
    </dsp:sp>
    <dsp:sp modelId="{56BFCA62-78E8-9A48-A032-6946E0B7E3B7}">
      <dsp:nvSpPr>
        <dsp:cNvPr id="0" name=""/>
        <dsp:cNvSpPr/>
      </dsp:nvSpPr>
      <dsp:spPr>
        <a:xfrm rot="10800000">
          <a:off x="2975749" y="2165984"/>
          <a:ext cx="3275825" cy="1082992"/>
        </a:xfrm>
        <a:prstGeom prst="nonIsoscelesTrapezoid">
          <a:avLst>
            <a:gd name="adj1" fmla="val 0"/>
            <a:gd name="adj2" fmla="val 3925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Engagement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Retention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Collaboration</a:t>
          </a:r>
        </a:p>
      </dsp:txBody>
      <dsp:txXfrm rot="10800000">
        <a:off x="3400856" y="2165984"/>
        <a:ext cx="2850718" cy="1082992"/>
      </dsp:txXfrm>
    </dsp:sp>
    <dsp:sp modelId="{C5EB1726-4E04-734D-AD69-A064BA4BA7BF}">
      <dsp:nvSpPr>
        <dsp:cNvPr id="0" name=""/>
        <dsp:cNvSpPr/>
      </dsp:nvSpPr>
      <dsp:spPr>
        <a:xfrm>
          <a:off x="850214" y="2165984"/>
          <a:ext cx="2550642" cy="1082992"/>
        </a:xfrm>
        <a:prstGeom prst="trapezoid">
          <a:avLst>
            <a:gd name="adj" fmla="val 39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Belonging</a:t>
          </a:r>
        </a:p>
      </dsp:txBody>
      <dsp:txXfrm>
        <a:off x="1296576" y="2165984"/>
        <a:ext cx="1657917" cy="1082992"/>
      </dsp:txXfrm>
    </dsp:sp>
    <dsp:sp modelId="{2AAA962B-6145-0E41-B692-BBBBBEECCFA9}">
      <dsp:nvSpPr>
        <dsp:cNvPr id="0" name=""/>
        <dsp:cNvSpPr/>
      </dsp:nvSpPr>
      <dsp:spPr>
        <a:xfrm rot="10800000">
          <a:off x="3400856" y="3248977"/>
          <a:ext cx="2850718" cy="1082992"/>
        </a:xfrm>
        <a:prstGeom prst="nonIsoscelesTrapezoid">
          <a:avLst>
            <a:gd name="adj1" fmla="val 0"/>
            <a:gd name="adj2" fmla="val 39253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Experience of order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Predictability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Freedom from fear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Health and wellness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Emotional security</a:t>
          </a:r>
        </a:p>
      </dsp:txBody>
      <dsp:txXfrm rot="10800000">
        <a:off x="3825963" y="3248977"/>
        <a:ext cx="2425611" cy="1082992"/>
      </dsp:txXfrm>
    </dsp:sp>
    <dsp:sp modelId="{7A87F15B-BB81-E549-878C-195BF40023FA}">
      <dsp:nvSpPr>
        <dsp:cNvPr id="0" name=""/>
        <dsp:cNvSpPr/>
      </dsp:nvSpPr>
      <dsp:spPr>
        <a:xfrm>
          <a:off x="425107" y="3248977"/>
          <a:ext cx="3400856" cy="1082992"/>
        </a:xfrm>
        <a:prstGeom prst="trapezoid">
          <a:avLst>
            <a:gd name="adj" fmla="val 39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 needs</a:t>
          </a:r>
        </a:p>
      </dsp:txBody>
      <dsp:txXfrm>
        <a:off x="1020257" y="3248977"/>
        <a:ext cx="2210556" cy="1082992"/>
      </dsp:txXfrm>
    </dsp:sp>
    <dsp:sp modelId="{BA1AA37D-3043-4447-8110-D486EBCCAC7F}">
      <dsp:nvSpPr>
        <dsp:cNvPr id="0" name=""/>
        <dsp:cNvSpPr/>
      </dsp:nvSpPr>
      <dsp:spPr>
        <a:xfrm>
          <a:off x="0" y="4331969"/>
          <a:ext cx="4251070" cy="1082992"/>
        </a:xfrm>
        <a:prstGeom prst="trapezoid">
          <a:avLst>
            <a:gd name="adj" fmla="val 39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Physiological needs</a:t>
          </a:r>
        </a:p>
      </dsp:txBody>
      <dsp:txXfrm>
        <a:off x="743937" y="4331969"/>
        <a:ext cx="2763196" cy="1082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2DA60-7254-F742-96AE-33FB347BD06C}">
      <dsp:nvSpPr>
        <dsp:cNvPr id="0" name=""/>
        <dsp:cNvSpPr/>
      </dsp:nvSpPr>
      <dsp:spPr>
        <a:xfrm>
          <a:off x="2230" y="725605"/>
          <a:ext cx="1950354" cy="78014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Inputs</a:t>
          </a:r>
        </a:p>
      </dsp:txBody>
      <dsp:txXfrm>
        <a:off x="2230" y="725605"/>
        <a:ext cx="1755319" cy="780141"/>
      </dsp:txXfrm>
    </dsp:sp>
    <dsp:sp modelId="{7163843E-6F54-DB42-AD09-FA0037680366}">
      <dsp:nvSpPr>
        <dsp:cNvPr id="0" name=""/>
        <dsp:cNvSpPr/>
      </dsp:nvSpPr>
      <dsp:spPr>
        <a:xfrm>
          <a:off x="1562513" y="725605"/>
          <a:ext cx="1950354" cy="7801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Outputs</a:t>
          </a:r>
        </a:p>
      </dsp:txBody>
      <dsp:txXfrm>
        <a:off x="1952584" y="725605"/>
        <a:ext cx="1170213" cy="780141"/>
      </dsp:txXfrm>
    </dsp:sp>
    <dsp:sp modelId="{BE3A11F4-474D-DA42-A4F7-7FAC3748EFD8}">
      <dsp:nvSpPr>
        <dsp:cNvPr id="0" name=""/>
        <dsp:cNvSpPr/>
      </dsp:nvSpPr>
      <dsp:spPr>
        <a:xfrm>
          <a:off x="3122797" y="725605"/>
          <a:ext cx="1950354" cy="7801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Outcomes</a:t>
          </a:r>
        </a:p>
      </dsp:txBody>
      <dsp:txXfrm>
        <a:off x="3512868" y="725605"/>
        <a:ext cx="1170213" cy="780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6D410-56BA-1A48-9FA4-D1EF5F21A8DB}">
      <dsp:nvSpPr>
        <dsp:cNvPr id="0" name=""/>
        <dsp:cNvSpPr/>
      </dsp:nvSpPr>
      <dsp:spPr>
        <a:xfrm>
          <a:off x="3967" y="305536"/>
          <a:ext cx="238591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Strengths</a:t>
          </a:r>
        </a:p>
      </dsp:txBody>
      <dsp:txXfrm>
        <a:off x="3967" y="305536"/>
        <a:ext cx="2385919" cy="604800"/>
      </dsp:txXfrm>
    </dsp:sp>
    <dsp:sp modelId="{EBAC00E2-7C22-EB40-A350-A3A772EE696C}">
      <dsp:nvSpPr>
        <dsp:cNvPr id="0" name=""/>
        <dsp:cNvSpPr/>
      </dsp:nvSpPr>
      <dsp:spPr>
        <a:xfrm>
          <a:off x="3967" y="910336"/>
          <a:ext cx="2385919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Peer Culture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Nursing Education / Advancement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Current Support Programs</a:t>
          </a:r>
        </a:p>
      </dsp:txBody>
      <dsp:txXfrm>
        <a:off x="3967" y="910336"/>
        <a:ext cx="2385919" cy="2421090"/>
      </dsp:txXfrm>
    </dsp:sp>
    <dsp:sp modelId="{D719A741-906D-B748-9F41-548D22B3691A}">
      <dsp:nvSpPr>
        <dsp:cNvPr id="0" name=""/>
        <dsp:cNvSpPr/>
      </dsp:nvSpPr>
      <dsp:spPr>
        <a:xfrm>
          <a:off x="2723916" y="305536"/>
          <a:ext cx="238591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Weaknesses</a:t>
          </a:r>
        </a:p>
      </dsp:txBody>
      <dsp:txXfrm>
        <a:off x="2723916" y="305536"/>
        <a:ext cx="2385919" cy="604800"/>
      </dsp:txXfrm>
    </dsp:sp>
    <dsp:sp modelId="{DBF58776-6D78-074B-8B2B-29BBA40EA0C6}">
      <dsp:nvSpPr>
        <dsp:cNvPr id="0" name=""/>
        <dsp:cNvSpPr/>
      </dsp:nvSpPr>
      <dsp:spPr>
        <a:xfrm>
          <a:off x="2723916" y="910336"/>
          <a:ext cx="2385919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Staffing Imbalances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Burnout</a:t>
          </a:r>
        </a:p>
      </dsp:txBody>
      <dsp:txXfrm>
        <a:off x="2723916" y="910336"/>
        <a:ext cx="2385919" cy="2421090"/>
      </dsp:txXfrm>
    </dsp:sp>
    <dsp:sp modelId="{6BA57012-3FE8-404C-B923-57069F1EC8F8}">
      <dsp:nvSpPr>
        <dsp:cNvPr id="0" name=""/>
        <dsp:cNvSpPr/>
      </dsp:nvSpPr>
      <dsp:spPr>
        <a:xfrm>
          <a:off x="5443864" y="305536"/>
          <a:ext cx="238591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Opportunities</a:t>
          </a:r>
        </a:p>
      </dsp:txBody>
      <dsp:txXfrm>
        <a:off x="5443864" y="305536"/>
        <a:ext cx="2385919" cy="604800"/>
      </dsp:txXfrm>
    </dsp:sp>
    <dsp:sp modelId="{2FA5A2B3-BA94-824F-B89F-33F5C0651496}">
      <dsp:nvSpPr>
        <dsp:cNvPr id="0" name=""/>
        <dsp:cNvSpPr/>
      </dsp:nvSpPr>
      <dsp:spPr>
        <a:xfrm>
          <a:off x="5443864" y="910336"/>
          <a:ext cx="2385919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Hospital-Based Colleague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Developing Research</a:t>
          </a:r>
        </a:p>
      </dsp:txBody>
      <dsp:txXfrm>
        <a:off x="5443864" y="910336"/>
        <a:ext cx="2385919" cy="2421090"/>
      </dsp:txXfrm>
    </dsp:sp>
    <dsp:sp modelId="{5BCD48AA-0E4C-E44F-B00E-896065FDCBB1}">
      <dsp:nvSpPr>
        <dsp:cNvPr id="0" name=""/>
        <dsp:cNvSpPr/>
      </dsp:nvSpPr>
      <dsp:spPr>
        <a:xfrm>
          <a:off x="8163812" y="305536"/>
          <a:ext cx="238591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Threats</a:t>
          </a:r>
        </a:p>
      </dsp:txBody>
      <dsp:txXfrm>
        <a:off x="8163812" y="305536"/>
        <a:ext cx="2385919" cy="604800"/>
      </dsp:txXfrm>
    </dsp:sp>
    <dsp:sp modelId="{B0D078A7-A016-6E4A-8FAE-161C80D9B5A9}">
      <dsp:nvSpPr>
        <dsp:cNvPr id="0" name=""/>
        <dsp:cNvSpPr/>
      </dsp:nvSpPr>
      <dsp:spPr>
        <a:xfrm>
          <a:off x="8163812" y="910336"/>
          <a:ext cx="2385919" cy="24210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COVID-19 Resurgence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Resource Restructuring</a:t>
          </a:r>
        </a:p>
      </dsp:txBody>
      <dsp:txXfrm>
        <a:off x="8163812" y="910336"/>
        <a:ext cx="2385919" cy="2421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AC41E-3A0E-1D4D-8635-F11319028DBD}">
      <dsp:nvSpPr>
        <dsp:cNvPr id="0" name=""/>
        <dsp:cNvSpPr/>
      </dsp:nvSpPr>
      <dsp:spPr>
        <a:xfrm>
          <a:off x="994046" y="989191"/>
          <a:ext cx="644080" cy="644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Is there a difference in scores of:</a:t>
          </a:r>
        </a:p>
      </dsp:txBody>
      <dsp:txXfrm>
        <a:off x="1025487" y="1020632"/>
        <a:ext cx="581198" cy="581198"/>
      </dsp:txXfrm>
    </dsp:sp>
    <dsp:sp modelId="{DBDC74F5-5FFC-CE43-A464-EE1484AE4504}">
      <dsp:nvSpPr>
        <dsp:cNvPr id="0" name=""/>
        <dsp:cNvSpPr/>
      </dsp:nvSpPr>
      <dsp:spPr>
        <a:xfrm rot="16200000">
          <a:off x="1174275" y="847380"/>
          <a:ext cx="283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62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3422A-F858-1448-96ED-4A45B7894E98}">
      <dsp:nvSpPr>
        <dsp:cNvPr id="0" name=""/>
        <dsp:cNvSpPr/>
      </dsp:nvSpPr>
      <dsp:spPr>
        <a:xfrm>
          <a:off x="872402" y="-62310"/>
          <a:ext cx="887367" cy="767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Well-Being Index</a:t>
          </a:r>
        </a:p>
      </dsp:txBody>
      <dsp:txXfrm>
        <a:off x="909887" y="-24825"/>
        <a:ext cx="812397" cy="692910"/>
      </dsp:txXfrm>
    </dsp:sp>
    <dsp:sp modelId="{AC2BFB2A-CBA6-0840-BED7-7A0035D64FBA}">
      <dsp:nvSpPr>
        <dsp:cNvPr id="0" name=""/>
        <dsp:cNvSpPr/>
      </dsp:nvSpPr>
      <dsp:spPr>
        <a:xfrm rot="1800000">
          <a:off x="1626598" y="1540185"/>
          <a:ext cx="1720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09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83BBB-B6EF-1E47-9A9A-9B6384F36F7E}">
      <dsp:nvSpPr>
        <dsp:cNvPr id="0" name=""/>
        <dsp:cNvSpPr/>
      </dsp:nvSpPr>
      <dsp:spPr>
        <a:xfrm>
          <a:off x="1787165" y="1402821"/>
          <a:ext cx="771884" cy="806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Nurses who did not have an interaction with a RR</a:t>
          </a:r>
        </a:p>
      </dsp:txBody>
      <dsp:txXfrm>
        <a:off x="1824845" y="1440501"/>
        <a:ext cx="696524" cy="731064"/>
      </dsp:txXfrm>
    </dsp:sp>
    <dsp:sp modelId="{E3670F34-7470-D741-9C8C-CFE0BE670B0F}">
      <dsp:nvSpPr>
        <dsp:cNvPr id="0" name=""/>
        <dsp:cNvSpPr/>
      </dsp:nvSpPr>
      <dsp:spPr>
        <a:xfrm rot="9000000">
          <a:off x="851371" y="1535391"/>
          <a:ext cx="152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91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7B285-93D6-5446-8D67-6434BA8A5039}">
      <dsp:nvSpPr>
        <dsp:cNvPr id="0" name=""/>
        <dsp:cNvSpPr/>
      </dsp:nvSpPr>
      <dsp:spPr>
        <a:xfrm>
          <a:off x="56515" y="1406148"/>
          <a:ext cx="805099" cy="799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Nurses who had an interaction with a RR</a:t>
          </a:r>
        </a:p>
      </dsp:txBody>
      <dsp:txXfrm>
        <a:off x="95557" y="1445190"/>
        <a:ext cx="727015" cy="721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AC41E-3A0E-1D4D-8635-F11319028DBD}">
      <dsp:nvSpPr>
        <dsp:cNvPr id="0" name=""/>
        <dsp:cNvSpPr/>
      </dsp:nvSpPr>
      <dsp:spPr>
        <a:xfrm>
          <a:off x="1058683" y="969589"/>
          <a:ext cx="631317" cy="631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Is there a difference in scores of:</a:t>
          </a:r>
        </a:p>
      </dsp:txBody>
      <dsp:txXfrm>
        <a:off x="1089501" y="1000407"/>
        <a:ext cx="569681" cy="569681"/>
      </dsp:txXfrm>
    </dsp:sp>
    <dsp:sp modelId="{DBDC74F5-5FFC-CE43-A464-EE1484AE4504}">
      <dsp:nvSpPr>
        <dsp:cNvPr id="0" name=""/>
        <dsp:cNvSpPr/>
      </dsp:nvSpPr>
      <dsp:spPr>
        <a:xfrm rot="16200000">
          <a:off x="1235340" y="830588"/>
          <a:ext cx="278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00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3422A-F858-1448-96ED-4A45B7894E98}">
      <dsp:nvSpPr>
        <dsp:cNvPr id="0" name=""/>
        <dsp:cNvSpPr/>
      </dsp:nvSpPr>
      <dsp:spPr>
        <a:xfrm>
          <a:off x="939450" y="-61076"/>
          <a:ext cx="869782" cy="752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Intent to leave...</a:t>
          </a:r>
        </a:p>
      </dsp:txBody>
      <dsp:txXfrm>
        <a:off x="976192" y="-24334"/>
        <a:ext cx="796298" cy="679179"/>
      </dsp:txXfrm>
    </dsp:sp>
    <dsp:sp modelId="{AC2BFB2A-CBA6-0840-BED7-7A0035D64FBA}">
      <dsp:nvSpPr>
        <dsp:cNvPr id="0" name=""/>
        <dsp:cNvSpPr/>
      </dsp:nvSpPr>
      <dsp:spPr>
        <a:xfrm rot="1800000">
          <a:off x="1678700" y="1509664"/>
          <a:ext cx="168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68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83BBB-B6EF-1E47-9A9A-9B6384F36F7E}">
      <dsp:nvSpPr>
        <dsp:cNvPr id="0" name=""/>
        <dsp:cNvSpPr/>
      </dsp:nvSpPr>
      <dsp:spPr>
        <a:xfrm>
          <a:off x="1836085" y="1375021"/>
          <a:ext cx="756588" cy="790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Nurses who did not have an interaction with a RR</a:t>
          </a:r>
        </a:p>
      </dsp:txBody>
      <dsp:txXfrm>
        <a:off x="1873019" y="1411955"/>
        <a:ext cx="682720" cy="716576"/>
      </dsp:txXfrm>
    </dsp:sp>
    <dsp:sp modelId="{E3670F34-7470-D741-9C8C-CFE0BE670B0F}">
      <dsp:nvSpPr>
        <dsp:cNvPr id="0" name=""/>
        <dsp:cNvSpPr/>
      </dsp:nvSpPr>
      <dsp:spPr>
        <a:xfrm rot="9000000">
          <a:off x="918835" y="1504965"/>
          <a:ext cx="1498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88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7B285-93D6-5446-8D67-6434BA8A5039}">
      <dsp:nvSpPr>
        <dsp:cNvPr id="0" name=""/>
        <dsp:cNvSpPr/>
      </dsp:nvSpPr>
      <dsp:spPr>
        <a:xfrm>
          <a:off x="139731" y="1378283"/>
          <a:ext cx="789145" cy="783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Nurses who had an interaction with a RR</a:t>
          </a:r>
        </a:p>
      </dsp:txBody>
      <dsp:txXfrm>
        <a:off x="177999" y="1416551"/>
        <a:ext cx="712609" cy="70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EB30DE-D6E0-AE43-BFED-BDE08621B8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D10-F22F-9A47-BF0F-50B24046C4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F0E4FC-140D-2E45-9D15-25305B79B447}" type="datetimeFigureOut">
              <a:rPr lang="en-US"/>
              <a:pPr>
                <a:defRPr/>
              </a:pPr>
              <a:t>1/6/2022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BDC087-D043-3545-934A-34DA348BFA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3618D-4026-F54C-88E4-8D8EFB400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F30BE-B63C-8345-8F0E-790B44DEFB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725D9-A691-4643-B534-53746CC76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1B72C7-A71E-1542-AA1F-9CB03147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D705339-772E-D748-A418-AE28FC35E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D164974-B35A-1645-81B6-FC1F66A3D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36F2A50-D8D3-8943-90AA-665AF7035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873BB2-8A76-D44A-86E4-ADD2ECA5BE5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5AC9555-ED06-064C-913D-D0E90B2A1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C5265028-0396-454F-9716-4F273753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420515A2-DD45-BD42-9C7C-3A0079D05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734C8-0FAA-0E44-B9BE-519F5100A22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F5EF7546-7DAB-0747-8AED-BABC83579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29156456-08E6-D643-B96C-A34FD6FA9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F8259DE-A27E-7945-AF6C-08D2ACB1C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E06D7-23BC-B247-B224-718077E27CF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7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0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13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9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8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8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D32AE6D6-2714-374A-8D0D-3F871E959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A419788-3BC8-DE4B-840E-4416A227B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B3EF326-9C4E-F048-9CF0-EE258C1F7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8BDA5-36A7-CD47-8792-28AD154D8FD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63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4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1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9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0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1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82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98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87207F85-3A33-5C4F-B54A-8F9219ECB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4CCF362E-58B2-8C49-99B0-0C688165F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69C7B9A-8AF6-FF44-865B-9574F4435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68D7CA-C8EB-144A-8F86-635AFD7D8DE2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0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3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134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07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B72C7-A71E-1542-AA1F-9CB03147FE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094F4D5-913C-6646-88EB-D0D768235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B2619019-6F57-4B4B-93E4-96DC704D0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B58CB743-07EC-F242-985D-D65400FB0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F59814-CA19-A246-B244-09B0B37D718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85C18977-CC83-0149-A49F-5B537ECD3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BF38296D-38FB-EB43-9EBF-A46F1650C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728ABCA-758D-1D4E-B00C-75E3AD09D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B69961-F88B-F449-8720-6F6A01FB853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07B967F-6104-AD49-9347-3B03640F1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342FA35-7B5E-9344-9E6F-814F0D5F5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FA4FBD3C-C680-3E4C-93BC-D44503962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CEA5B2-3716-7640-9BBB-34ED15F63BF2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6C426D5-EE0F-8442-BBBD-0B9F6C689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8DBE0E1-99D6-5843-BBA6-B32A5424D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FF67F0DD-10E7-7643-A31A-9D7CF9B17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623A11-A04B-134E-967E-33D6CAF09CB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ED6C73E-883F-3041-B0F6-FF22795B4163}"/>
              </a:ext>
            </a:extLst>
          </p:cNvPr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8DC575-3D2C-8A45-ABFA-0B9AE9B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7E97-4C10-FC4E-96D4-2B176E6F3ACC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383CA2-B837-834C-ABE6-17163082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EA3754-0E02-8D4B-9BFF-CAA23689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13AB-7644-CA4C-B937-BD1240A10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826F-0D26-DE4D-BCD0-CDC59A8A01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AE6B13-6409-B14C-9DCC-2E82F458F9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7F38-46EA-D44B-8F3F-2BBFCC531B69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58A79E-5699-3C49-BE8F-72220090CA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A620-7C21-D94D-8602-117BAA9A5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7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4CA64F2-820F-9B4F-B843-7BE8102B4053}"/>
              </a:ext>
            </a:extLst>
          </p:cNvPr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ADBC92C-39E6-D54B-A840-BB58EE63D20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6E2C-F466-644A-9643-AF64055F2C1B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256400-4A1F-0240-9802-24FDFDAD2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37BAEC-D29C-5242-AA55-DEE7AA4AEC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4D17-9482-1248-A575-ECF771B90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992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88ED431-9EE5-B742-832E-69C4EDFB81E1}"/>
              </a:ext>
            </a:extLst>
          </p:cNvPr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A2740DA-6E54-4C47-BAF1-2B020668B2D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C62C-0430-EA43-A5E2-CFCB6C131DE2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F384EB7-0C28-6949-B86E-EE62718E0B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0108BA-0328-D440-96F0-C15217677C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5A4F-8EF2-394D-8F0C-0F60CE417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371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94E3131-5D80-1A40-9E60-367617134318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E6823B-9C47-9347-A3D9-F54B4E26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0032-6FC6-264C-B720-9358FD3559D6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D3E03E-2428-144A-B41F-685E33EC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3D0980-3C60-2146-8168-C30866D5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6C0E-FFD4-6248-B407-F0EB2069B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17C4C9E-F09A-514B-A186-E363C7EC95AE}"/>
              </a:ext>
            </a:extLst>
          </p:cNvPr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37609B-F693-1642-8D92-24ED7F34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7217-DF4C-A34A-9BC7-9D0815C8F951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9A7211-E6A0-8445-AA53-569E43E8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3DFAA6-7B8A-2345-8272-E778FC8D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489B-98D3-804C-8473-704401704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0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4683F41-72CE-B447-89B6-FD08C17D8BF8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014D8-1E8B-BC4B-A7E6-4150D98B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66B9-B318-E746-9D80-433CCE0671A2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3E350C-43E7-8D45-8787-1F435578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3C2752-24F5-AE46-8922-78A55CA7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8186-8E94-1043-9533-1C261C0FD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5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71512FE-5185-DD44-8C2C-AB0C3FFC93DA}"/>
              </a:ext>
            </a:extLst>
          </p:cNvPr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EF96D3-3403-B34A-9983-288249A3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9618-A33E-174F-BB42-2C7080181C0B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A7AC1D-8654-C142-853C-186143DE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825518-0357-8F4B-A5FD-12848B4E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9B4E-99CF-7946-A6CE-3311D4C8A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A1D86D6-CC3B-8F46-AFAE-219284ABE6A7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9C4A5B6-C76F-1C47-A2DB-83CD16E4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F145-E295-C84D-A434-66EB12E53B62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7AC11-6D84-1D44-A9E3-1FA1942A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732B421-17F5-2B48-937A-EC66F334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F5AF-C725-7C4A-A36E-DF913BD77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732FB2C-69F5-1F45-A83F-48F93EA92D52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46AA20C4-AB59-9844-BB3D-9BA6F05C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A9F9-B885-5E4A-9E0B-48B0B8B84CF9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1AEB2CF-4779-AE42-9D2E-002F5C7E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DB52C5F-7B15-0746-A911-59969C39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7B65-DB2B-6547-8B2C-B201A8CDC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6634E06-55E6-E94A-BAD8-757F7EA20683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7861DB-E153-A545-8DF1-9ED4CCE8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18A8-E8A0-3E4E-BCE5-EBE649F2E52A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15A347-87F4-8842-B941-140955BE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89251D2-1166-C84D-816C-F1D629F0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CA5-5E79-5843-BD7B-BC08D4D87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5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6BB542F-0A2B-F04A-A5F2-CCDE138FE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647AC6-942B-194C-BF1F-FB86515BAE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3BA-52A5-6D45-8CD0-2D4BF218C6FA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287CB1-E2A2-8548-BD73-9F95CA9D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2B91-036E-CA44-A53D-3808FF8E8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3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D19EEE3-0AF9-6C44-875B-60398531617B}"/>
              </a:ext>
            </a:extLst>
          </p:cNvPr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C0244DA-827A-0B4C-B23A-3D08232F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0F95-9B99-CC42-9EFB-660EA7D082E9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7F056A-2332-0244-A85F-A232ED2B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CF6B064-F0CA-F441-9B9E-950D0C88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C7AF-5504-E041-A2B8-D15FD79F2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3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C381C-3262-4248-998B-E82E8B890B2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86200" y="6042025"/>
            <a:ext cx="976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7C58-E740-9446-AA9F-4A3ECAFEB2A9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81535-D257-B349-86EB-3BA484356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0550" y="6042025"/>
            <a:ext cx="3295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800C6-99CA-6142-A3F2-3F3138977F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62513" y="5916613"/>
            <a:ext cx="1062037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A106-5704-D24D-8FF0-480E5AF2B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22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E3B80-3FCA-3D44-A44F-0B726A04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CDBC-BE16-0543-9085-112BF440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10563225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FA202-876B-A04E-9BD5-9E69DA38E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A6478-E125-534B-9BFA-2C89A664B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96A124-24FC-934E-8E8D-6B3D93246B4B}" type="datetimeFigureOut">
              <a:rPr lang="en-US"/>
              <a:pPr>
                <a:defRPr/>
              </a:pPr>
              <a:t>1/6/2022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AB70-3955-2445-866E-D6C38CFB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466D24F-128E-3B46-910C-AF0F12D00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13" r:id="rId7"/>
    <p:sldLayoutId id="2147483721" r:id="rId8"/>
    <p:sldLayoutId id="2147483722" r:id="rId9"/>
    <p:sldLayoutId id="2147483714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itchFamily="2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itchFamily="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itchFamily="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itchFamily="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itchFamily="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9B89-6DB4-5442-95F9-EE849F93B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968125"/>
            <a:ext cx="10572750" cy="29702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0" dirty="0"/>
              <a:t>Battling A Parallel Pandemic: An Evaluation of Sustainable System-Level Nursing Support in Response To COVID-19 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D9AF-CD26-014A-9089-69B07E678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5" y="5458077"/>
            <a:ext cx="10572750" cy="862513"/>
          </a:xfrm>
        </p:spPr>
        <p:txBody>
          <a:bodyPr>
            <a:normAutofit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en-US" sz="2400" dirty="0"/>
              <a:t>Sara Gifford MSN, RN, AGCNS-BC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8F42-8B2A-1347-9248-6FAE7419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446088"/>
            <a:ext cx="3548063" cy="1617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Theoretical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323D56-7302-A141-9EE5-4F0CA0CCA3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6163" y="446088"/>
          <a:ext cx="6251575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B3DCB-D7FF-BD4E-864A-A23C8A69C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0" y="2260600"/>
            <a:ext cx="3548063" cy="1293813"/>
          </a:xfrm>
        </p:spPr>
        <p:txBody>
          <a:bodyPr/>
          <a:lstStyle/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en-US" dirty="0"/>
              <a:t>Maslow’s Hierarchy of Needs (McLeod, 2020)</a:t>
            </a:r>
          </a:p>
          <a:p>
            <a:pPr marL="285750" indent="-285750" fontAlgn="auto">
              <a:buFont typeface="Arial" panose="020B0604020202020204" pitchFamily="34" charset="0"/>
              <a:buChar char="•"/>
              <a:defRPr/>
            </a:pPr>
            <a:r>
              <a:rPr lang="en-US" dirty="0"/>
              <a:t>The Logic Model for Program Evaluation (</a:t>
            </a:r>
            <a:r>
              <a:rPr lang="en-US" dirty="0" err="1"/>
              <a:t>Barkman</a:t>
            </a:r>
            <a:r>
              <a:rPr lang="en-US" dirty="0"/>
              <a:t>, 2000)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3CBF08-FEDC-AA46-AC46-61AE4C558EA2}"/>
              </a:ext>
            </a:extLst>
          </p:cNvPr>
          <p:cNvGraphicFramePr/>
          <p:nvPr/>
        </p:nvGraphicFramePr>
        <p:xfrm>
          <a:off x="514928" y="3088793"/>
          <a:ext cx="5075382" cy="223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5203D105-7B15-D64A-B24C-56C349CEF528}"/>
              </a:ext>
            </a:extLst>
          </p:cNvPr>
          <p:cNvSpPr/>
          <p:nvPr/>
        </p:nvSpPr>
        <p:spPr>
          <a:xfrm rot="10036794">
            <a:off x="10507663" y="2984500"/>
            <a:ext cx="852487" cy="112395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A2E87195-4166-3F44-9E81-C654AADA8C1A}"/>
              </a:ext>
            </a:extLst>
          </p:cNvPr>
          <p:cNvSpPr/>
          <p:nvPr/>
        </p:nvSpPr>
        <p:spPr>
          <a:xfrm rot="10036794">
            <a:off x="10467975" y="1630363"/>
            <a:ext cx="1279525" cy="2579687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7B4C66-F88B-2B4B-9625-D0FF24B9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SWOT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160A89-84D5-764C-8E75-A69F21FC7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235246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6B45696-765F-514A-A360-B3387ACBD0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3815" y="561607"/>
            <a:ext cx="1784195" cy="100361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88384C-C8BA-E946-9D99-2F11A45C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Design – Mixed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45DC7-C26A-8A4C-AC20-FC73005C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One (September 2020-January 2021)</a:t>
            </a:r>
          </a:p>
          <a:p>
            <a:pPr lvl="1"/>
            <a:r>
              <a:rPr lang="en-US" dirty="0"/>
              <a:t>Planning, IRB approvals</a:t>
            </a:r>
          </a:p>
          <a:p>
            <a:r>
              <a:rPr lang="en-US" dirty="0"/>
              <a:t>Phase Two (February 2021-March 2021)</a:t>
            </a:r>
          </a:p>
          <a:p>
            <a:pPr lvl="1"/>
            <a:r>
              <a:rPr lang="en-US" dirty="0"/>
              <a:t>Data collection</a:t>
            </a:r>
          </a:p>
          <a:p>
            <a:r>
              <a:rPr lang="en-US" dirty="0"/>
              <a:t>Phase Three (April 2021-May 2021)</a:t>
            </a:r>
          </a:p>
          <a:p>
            <a:pPr lvl="1"/>
            <a:r>
              <a:rPr lang="en-US" dirty="0"/>
              <a:t>Data analysis</a:t>
            </a:r>
          </a:p>
          <a:p>
            <a:r>
              <a:rPr lang="en-US" dirty="0"/>
              <a:t>Phase Four (May 2021-August 2021)</a:t>
            </a:r>
          </a:p>
          <a:p>
            <a:pPr lvl="1"/>
            <a:r>
              <a:rPr lang="en-US" dirty="0"/>
              <a:t>Sustainability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9A11C-7699-7C42-A4A8-0B41F4BA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044" y="2936414"/>
            <a:ext cx="4468242" cy="25133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146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AF3C-B906-D94E-97A5-B8DB018E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Key 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B26A-F30D-4940-9643-82B5DF6C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02033"/>
          </a:xfrm>
        </p:spPr>
        <p:txBody>
          <a:bodyPr>
            <a:normAutofit/>
          </a:bodyPr>
          <a:lstStyle/>
          <a:p>
            <a:r>
              <a:rPr lang="en-US" dirty="0"/>
              <a:t>Quantitative survey – key measures</a:t>
            </a:r>
          </a:p>
          <a:p>
            <a:r>
              <a:rPr lang="en-US" dirty="0"/>
              <a:t>Qualitative Interview</a:t>
            </a:r>
          </a:p>
          <a:p>
            <a:r>
              <a:rPr lang="en-US" dirty="0"/>
              <a:t>Costs in relation to findings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766382-E1E0-CC4C-AD2E-32D36D2C6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008884"/>
              </p:ext>
            </p:extLst>
          </p:nvPr>
        </p:nvGraphicFramePr>
        <p:xfrm>
          <a:off x="5635710" y="3271108"/>
          <a:ext cx="2615565" cy="214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682C5B-6650-F046-AD77-B129850FE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979510"/>
              </p:ext>
            </p:extLst>
          </p:nvPr>
        </p:nvGraphicFramePr>
        <p:xfrm>
          <a:off x="8649593" y="3271108"/>
          <a:ext cx="2732405" cy="210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221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EDAD-369D-E74E-8821-A8C833CF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1FD0-1D10-1C41-B580-28E34804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3" y="2222287"/>
            <a:ext cx="6467708" cy="4178514"/>
          </a:xfrm>
        </p:spPr>
        <p:txBody>
          <a:bodyPr>
            <a:normAutofit/>
          </a:bodyPr>
          <a:lstStyle/>
          <a:p>
            <a:r>
              <a:rPr lang="en-US" dirty="0"/>
              <a:t>Well-Being Index</a:t>
            </a:r>
          </a:p>
          <a:p>
            <a:pPr lvl="1"/>
            <a:r>
              <a:rPr lang="en-US" dirty="0"/>
              <a:t>Proven tool by Mayo Clinic (Mayo Clinic, n.d.; </a:t>
            </a:r>
            <a:r>
              <a:rPr lang="en-US" dirty="0" err="1"/>
              <a:t>Dyrbye</a:t>
            </a:r>
            <a:r>
              <a:rPr lang="en-US" dirty="0"/>
              <a:t> et al., 2018)</a:t>
            </a:r>
          </a:p>
          <a:p>
            <a:pPr lvl="1"/>
            <a:r>
              <a:rPr lang="en-US" dirty="0"/>
              <a:t>Evaluates fatigue, depression, burnout, anxiety/stress, and mental/physical quality of life</a:t>
            </a:r>
          </a:p>
          <a:p>
            <a:pPr lvl="1"/>
            <a:r>
              <a:rPr lang="en-US" dirty="0"/>
              <a:t>Identifies nurses in distress as well as those whose degree of distress places them at risk for adverse professional consequences</a:t>
            </a:r>
          </a:p>
          <a:p>
            <a:r>
              <a:rPr lang="en-US" dirty="0"/>
              <a:t>Retention Levels</a:t>
            </a:r>
          </a:p>
          <a:p>
            <a:pPr lvl="1"/>
            <a:r>
              <a:rPr lang="en-US" dirty="0"/>
              <a:t>Questions adapted from system’s annual colleague engagement survey (Safe and Reliable Healthcare, 2020)</a:t>
            </a:r>
          </a:p>
          <a:p>
            <a:pPr lvl="1"/>
            <a:r>
              <a:rPr lang="en-US" dirty="0"/>
              <a:t>6-point Likert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F78A0-DC47-FF44-9320-437CC62669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4" r="2763" b="3092"/>
          <a:stretch/>
        </p:blipFill>
        <p:spPr bwMode="auto">
          <a:xfrm>
            <a:off x="7234355" y="2222287"/>
            <a:ext cx="4496727" cy="4178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519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Statistical Methods and Analysis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6AB93-7AD7-A340-8968-DEEEA4F8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673"/>
            <a:ext cx="10554574" cy="3636511"/>
          </a:xfrm>
        </p:spPr>
        <p:txBody>
          <a:bodyPr/>
          <a:lstStyle/>
          <a:p>
            <a:r>
              <a:rPr lang="en-US" dirty="0"/>
              <a:t>Descriptive statistics for demographic data</a:t>
            </a:r>
          </a:p>
          <a:p>
            <a:r>
              <a:rPr lang="en-US" dirty="0"/>
              <a:t>Was there a difference in Well-Being Index scores between nurses who had contact with a Resiliency Rounder and those who did not?</a:t>
            </a:r>
          </a:p>
          <a:p>
            <a:pPr lvl="1"/>
            <a:r>
              <a:rPr lang="en-US" dirty="0"/>
              <a:t>Independent t-test</a:t>
            </a:r>
          </a:p>
          <a:p>
            <a:r>
              <a:rPr lang="en-US" dirty="0"/>
              <a:t>Was there a difference in intent to leave current job roles/units, the system, and/or the profession between nurses who had contact with a Resiliency Rounder and those who did not?</a:t>
            </a:r>
          </a:p>
          <a:p>
            <a:pPr lvl="1"/>
            <a:r>
              <a:rPr lang="en-US" dirty="0"/>
              <a:t>Independent t-test x3</a:t>
            </a:r>
          </a:p>
          <a:p>
            <a:r>
              <a:rPr lang="en-US" dirty="0"/>
              <a:t>Qualitative interviews</a:t>
            </a:r>
          </a:p>
          <a:p>
            <a:pPr lvl="1"/>
            <a:r>
              <a:rPr lang="en-US" dirty="0"/>
              <a:t>Transcribed and coded by DNP team</a:t>
            </a:r>
          </a:p>
        </p:txBody>
      </p:sp>
    </p:spTree>
    <p:extLst>
      <p:ext uri="{BB962C8B-B14F-4D97-AF65-F5344CB8AC3E}">
        <p14:creationId xmlns:p14="http://schemas.microsoft.com/office/powerpoint/2010/main" val="423647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Results – Survey Demographics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0C7B1-BDB1-FD42-8181-1768C268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92" y="2030901"/>
            <a:ext cx="7836190" cy="4290808"/>
          </a:xfrm>
        </p:spPr>
        <p:txBody>
          <a:bodyPr>
            <a:normAutofit/>
          </a:bodyPr>
          <a:lstStyle/>
          <a:p>
            <a:r>
              <a:rPr lang="en-US" dirty="0"/>
              <a:t>About 373 total responses</a:t>
            </a:r>
          </a:p>
          <a:p>
            <a:pPr lvl="1"/>
            <a:r>
              <a:rPr lang="en-US" dirty="0"/>
              <a:t>Majority 0-10 years experience</a:t>
            </a:r>
          </a:p>
          <a:p>
            <a:pPr lvl="1"/>
            <a:r>
              <a:rPr lang="en-US" dirty="0"/>
              <a:t>Medical-surgical or “other” environments (not critical care, emergency, or procedural)</a:t>
            </a:r>
          </a:p>
          <a:p>
            <a:pPr lvl="1"/>
            <a:r>
              <a:rPr lang="en-US" dirty="0"/>
              <a:t>Almost 250 respondents worked day shift</a:t>
            </a:r>
          </a:p>
          <a:p>
            <a:r>
              <a:rPr lang="en-US" dirty="0"/>
              <a:t>Over 250 nurses identified direct care with COVID-19 patients</a:t>
            </a:r>
          </a:p>
          <a:p>
            <a:pPr lvl="1"/>
            <a:r>
              <a:rPr lang="en-US" dirty="0"/>
              <a:t>Majority worked on mixed units rather than fully converted COVID units</a:t>
            </a:r>
          </a:p>
          <a:p>
            <a:pPr lvl="1"/>
            <a:r>
              <a:rPr lang="en-US" dirty="0"/>
              <a:t>253 nurses did not have contact with a Resiliency Rounder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4E710-F91F-E545-8109-18D05030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782" y="3226020"/>
            <a:ext cx="3167617" cy="1900570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316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F78E-2E2A-FB43-A549-5EC51DFD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/>
          <a:p>
            <a:r>
              <a:rPr lang="en-US" dirty="0"/>
              <a:t>Results – Well-Being Index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726AD-993E-1D42-B7F9-D1E32A70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219" y="2260738"/>
            <a:ext cx="3961465" cy="36003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69% of system nurses considered to have “at-risk” Well-Being scores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“At-risk” classified as greater than or equal to 2 (Well-Being Index, n.d.)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System mean level score (2.62) was slightly higher than national average score (2.32) (Well-Being Index, n.d.)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Hospital-specific Well-Being Index scores also provided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729E7B-2355-B34C-A0C2-882CC880C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52235"/>
              </p:ext>
            </p:extLst>
          </p:nvPr>
        </p:nvGraphicFramePr>
        <p:xfrm>
          <a:off x="4856163" y="446088"/>
          <a:ext cx="6966869" cy="541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52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6A92-3CB3-3C45-95CA-2F619A59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Intent to Leave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36EEDE-98A5-A549-81CF-CF5A4868C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925503"/>
              </p:ext>
            </p:extLst>
          </p:nvPr>
        </p:nvGraphicFramePr>
        <p:xfrm>
          <a:off x="497869" y="2294021"/>
          <a:ext cx="42545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17A443-887B-C940-8DB5-777886AED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806199"/>
              </p:ext>
            </p:extLst>
          </p:nvPr>
        </p:nvGraphicFramePr>
        <p:xfrm>
          <a:off x="3809999" y="4483769"/>
          <a:ext cx="4572000" cy="198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F2270A-472F-0845-86EA-D029E4ED3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425705"/>
              </p:ext>
            </p:extLst>
          </p:nvPr>
        </p:nvGraphicFramePr>
        <p:xfrm>
          <a:off x="7162800" y="2291481"/>
          <a:ext cx="4572000" cy="198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945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C9A4-9F9C-8145-9D20-37BA1093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Key 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D4C2-0800-A74E-B47D-D8A7BE45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3548167"/>
            <a:ext cx="10554574" cy="3636511"/>
          </a:xfrm>
        </p:spPr>
        <p:txBody>
          <a:bodyPr/>
          <a:lstStyle/>
          <a:p>
            <a:r>
              <a:rPr lang="en-US" dirty="0"/>
              <a:t>Although nurses who had contact with a Resiliency Rounder had lower (better) Well-Being Index Scores, there was </a:t>
            </a:r>
            <a:r>
              <a:rPr lang="en-US" b="1" i="1" dirty="0"/>
              <a:t>not a significant difference</a:t>
            </a:r>
            <a:r>
              <a:rPr lang="en-US" i="1" dirty="0"/>
              <a:t> </a:t>
            </a:r>
            <a:r>
              <a:rPr lang="en-US" dirty="0"/>
              <a:t>(t=-2.433, p=.918) in Well-Being Index Scores between those who had contact with a Resiliency Rounder (2.1579 ± 1.91174)</a:t>
            </a:r>
            <a:r>
              <a:rPr lang="en-US" b="1" dirty="0"/>
              <a:t> </a:t>
            </a:r>
            <a:r>
              <a:rPr lang="en-US" dirty="0"/>
              <a:t>compared to those who did not (2.7668 ± 1.91407).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E53508-9982-D44D-B74D-A71021CAD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3527"/>
              </p:ext>
            </p:extLst>
          </p:nvPr>
        </p:nvGraphicFramePr>
        <p:xfrm>
          <a:off x="996632" y="2723778"/>
          <a:ext cx="10385366" cy="1588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1428">
                  <a:extLst>
                    <a:ext uri="{9D8B030D-6E8A-4147-A177-3AD203B41FA5}">
                      <a16:colId xmlns:a16="http://schemas.microsoft.com/office/drawing/2014/main" val="1766815603"/>
                    </a:ext>
                  </a:extLst>
                </a:gridCol>
                <a:gridCol w="1493938">
                  <a:extLst>
                    <a:ext uri="{9D8B030D-6E8A-4147-A177-3AD203B41FA5}">
                      <a16:colId xmlns:a16="http://schemas.microsoft.com/office/drawing/2014/main" val="821090743"/>
                    </a:ext>
                  </a:extLst>
                </a:gridCol>
              </a:tblGrid>
              <a:tr h="1588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 there a significant difference in Wellness Scores between nurses who have had contact with a Resiliency Rounder compared to those who did not?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16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98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15409-2D3F-6243-A4DB-DA445239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804528" y="137528"/>
            <a:ext cx="6582945" cy="65829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3948F6-86E9-A64A-AFFE-0C3DF32C23CE}"/>
              </a:ext>
            </a:extLst>
          </p:cNvPr>
          <p:cNvSpPr/>
          <p:nvPr/>
        </p:nvSpPr>
        <p:spPr>
          <a:xfrm>
            <a:off x="2804527" y="1259175"/>
            <a:ext cx="6582945" cy="433965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+mn-lt"/>
              </a:rPr>
              <a:t>A simple but universal truth is that there can be no health without a workforce.</a:t>
            </a:r>
            <a:endParaRPr lang="en-US" sz="3200" b="1" dirty="0">
              <a:latin typeface="+mn-lt"/>
            </a:endParaRPr>
          </a:p>
          <a:p>
            <a:pPr marL="914400" indent="457200"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atin typeface="+mn-lt"/>
              </a:rPr>
              <a:t>		-</a:t>
            </a:r>
            <a:r>
              <a:rPr lang="en-US" sz="2000" b="1" i="1" dirty="0">
                <a:latin typeface="+mn-lt"/>
              </a:rPr>
              <a:t>World Health Organization, 2014</a:t>
            </a:r>
            <a:endParaRPr lang="en-US" sz="3200" b="1" i="1" dirty="0">
              <a:latin typeface="+mn-lt"/>
            </a:endParaRPr>
          </a:p>
          <a:p>
            <a:pPr marL="914400" indent="4572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C9A4-9F9C-8145-9D20-37BA1093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Key 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D4C2-0800-A74E-B47D-D8A7BE45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05" y="3445129"/>
            <a:ext cx="10554574" cy="3636511"/>
          </a:xfrm>
        </p:spPr>
        <p:txBody>
          <a:bodyPr/>
          <a:lstStyle/>
          <a:p>
            <a:r>
              <a:rPr lang="en-US" dirty="0"/>
              <a:t>There was </a:t>
            </a:r>
            <a:r>
              <a:rPr lang="en-US" b="1" i="1" dirty="0"/>
              <a:t>not a significant difference</a:t>
            </a:r>
            <a:r>
              <a:rPr lang="en-US" i="1" dirty="0"/>
              <a:t> </a:t>
            </a:r>
            <a:r>
              <a:rPr lang="en-US" dirty="0"/>
              <a:t>(t=-0.366, p=.451) in nurses intending to leave </a:t>
            </a:r>
            <a:r>
              <a:rPr lang="en-US" b="1" dirty="0"/>
              <a:t>current units/roles </a:t>
            </a:r>
            <a:r>
              <a:rPr lang="en-US" dirty="0"/>
              <a:t>due to COVID-19 between those who had contact with a Resiliency Rounder (1.29 ± 0.456)</a:t>
            </a:r>
            <a:r>
              <a:rPr lang="en-US" b="1" dirty="0"/>
              <a:t> </a:t>
            </a:r>
            <a:r>
              <a:rPr lang="en-US" dirty="0"/>
              <a:t>compared to those who did not (0.464 ± 0.033).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C3A94-8B21-6648-90C0-19108616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32355"/>
              </p:ext>
            </p:extLst>
          </p:nvPr>
        </p:nvGraphicFramePr>
        <p:xfrm>
          <a:off x="810000" y="2649601"/>
          <a:ext cx="10387584" cy="159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3327">
                  <a:extLst>
                    <a:ext uri="{9D8B030D-6E8A-4147-A177-3AD203B41FA5}">
                      <a16:colId xmlns:a16="http://schemas.microsoft.com/office/drawing/2014/main" val="4094200425"/>
                    </a:ext>
                  </a:extLst>
                </a:gridCol>
                <a:gridCol w="1494257">
                  <a:extLst>
                    <a:ext uri="{9D8B030D-6E8A-4147-A177-3AD203B41FA5}">
                      <a16:colId xmlns:a16="http://schemas.microsoft.com/office/drawing/2014/main" val="338046173"/>
                    </a:ext>
                  </a:extLst>
                </a:gridCol>
              </a:tblGrid>
              <a:tr h="1591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 there a significant difference in intent to leave current units/roles between nurses who had contact with a Resiliency Rounder compared to those who did not?</a:t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43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47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E795-7653-CF4F-A123-EDFC41DA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Key 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3A7E-E4C7-C24C-8CCD-60F2C259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753907"/>
            <a:ext cx="10554574" cy="3636511"/>
          </a:xfrm>
        </p:spPr>
        <p:txBody>
          <a:bodyPr/>
          <a:lstStyle/>
          <a:p>
            <a:r>
              <a:rPr lang="en-US" dirty="0"/>
              <a:t>There was </a:t>
            </a:r>
            <a:r>
              <a:rPr lang="en-US" b="1" i="1" dirty="0"/>
              <a:t>a significant difference</a:t>
            </a:r>
            <a:r>
              <a:rPr lang="en-US" i="1" dirty="0"/>
              <a:t> </a:t>
            </a:r>
            <a:r>
              <a:rPr lang="en-US" dirty="0"/>
              <a:t>(t=-1.234, p=0.008) in nurses wanting to leave the </a:t>
            </a:r>
            <a:r>
              <a:rPr lang="en-US" b="1" dirty="0"/>
              <a:t>St. Joe’s system </a:t>
            </a:r>
            <a:r>
              <a:rPr lang="en-US" dirty="0"/>
              <a:t>due to COVID-19 between those who had contact with a Resiliency Rounder (1.18 ± 0.385)</a:t>
            </a:r>
            <a:r>
              <a:rPr lang="en-US" b="1" dirty="0"/>
              <a:t> </a:t>
            </a:r>
            <a:r>
              <a:rPr lang="en-US" dirty="0"/>
              <a:t>compared to those who did not (1.25 ± 0.436). Nurses who have had contact with a Resiliency Rounder disagreed more that they were considering leaving the system due to COVID-19.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86A4D3-2414-7E4A-B7EF-FDC15BEBF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62036"/>
              </p:ext>
            </p:extLst>
          </p:nvPr>
        </p:nvGraphicFramePr>
        <p:xfrm>
          <a:off x="866398" y="2686177"/>
          <a:ext cx="10515600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928">
                  <a:extLst>
                    <a:ext uri="{9D8B030D-6E8A-4147-A177-3AD203B41FA5}">
                      <a16:colId xmlns:a16="http://schemas.microsoft.com/office/drawing/2014/main" val="958718424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1429829191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 there a significant difference in intent to leave the system between nurses who had contact with a Resiliency Rounder compared to those who did not?</a:t>
                      </a:r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343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0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5ED9-6EF7-B042-8CD9-2D39BCA3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Key Outcome Measures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540C-1B85-9A44-BD78-6B1E1B0D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754948"/>
            <a:ext cx="10554574" cy="3636511"/>
          </a:xfrm>
        </p:spPr>
        <p:txBody>
          <a:bodyPr/>
          <a:lstStyle/>
          <a:p>
            <a:r>
              <a:rPr lang="en-US" dirty="0"/>
              <a:t>There was </a:t>
            </a:r>
            <a:r>
              <a:rPr lang="en-US" b="1" i="1" dirty="0"/>
              <a:t>not a significant difference</a:t>
            </a:r>
            <a:r>
              <a:rPr lang="en-US" i="1" dirty="0"/>
              <a:t> </a:t>
            </a:r>
            <a:r>
              <a:rPr lang="en-US" dirty="0"/>
              <a:t>(t=-0.729, p=.128) in nurses intending to leave the </a:t>
            </a:r>
            <a:r>
              <a:rPr lang="en-US" b="1" dirty="0"/>
              <a:t>profession</a:t>
            </a:r>
            <a:r>
              <a:rPr lang="en-US" dirty="0"/>
              <a:t> due to COVID-19 between those who had contact with a Resiliency Rounder (1.20 ± 0.403)</a:t>
            </a:r>
            <a:r>
              <a:rPr lang="en-US" b="1" dirty="0"/>
              <a:t> </a:t>
            </a:r>
            <a:r>
              <a:rPr lang="en-US" dirty="0"/>
              <a:t>compared to those who have not (1.25 ± 0.432).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332BDB-FFD0-2740-8A37-B65F1252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09133"/>
              </p:ext>
            </p:extLst>
          </p:nvPr>
        </p:nvGraphicFramePr>
        <p:xfrm>
          <a:off x="866398" y="2763901"/>
          <a:ext cx="10515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928">
                  <a:extLst>
                    <a:ext uri="{9D8B030D-6E8A-4147-A177-3AD203B41FA5}">
                      <a16:colId xmlns:a16="http://schemas.microsoft.com/office/drawing/2014/main" val="1911590683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3944566149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 there a significant difference in intent to leave the profession between nurses who had contact with a Resiliency Rounder compared to those who did not?</a:t>
                      </a:r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71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6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668B-79F0-534B-979B-17F59307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Qualitative Interviews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85B9FC-90C5-8542-AD58-BC5FC8E88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297987"/>
              </p:ext>
            </p:extLst>
          </p:nvPr>
        </p:nvGraphicFramePr>
        <p:xfrm>
          <a:off x="1331995" y="2334794"/>
          <a:ext cx="9528008" cy="4178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557">
                  <a:extLst>
                    <a:ext uri="{9D8B030D-6E8A-4147-A177-3AD203B41FA5}">
                      <a16:colId xmlns:a16="http://schemas.microsoft.com/office/drawing/2014/main" val="487127630"/>
                    </a:ext>
                  </a:extLst>
                </a:gridCol>
                <a:gridCol w="7569451">
                  <a:extLst>
                    <a:ext uri="{9D8B030D-6E8A-4147-A177-3AD203B41FA5}">
                      <a16:colId xmlns:a16="http://schemas.microsoft.com/office/drawing/2014/main" val="2750613588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Variability in rounder roles and times to round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64317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Value and Appreciation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Appreciation from staff, impact and value for Rounders, raising awareness, structured programming from Trinity, giving everyone a voice and a listening 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extLst>
                  <a:ext uri="{0D108BD9-81ED-4DB2-BD59-A6C34878D82A}">
                    <a16:rowId xmlns:a16="http://schemas.microsoft.com/office/drawing/2014/main" val="421298923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Looking Ahead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Connecting with same staff (reaching new staff), buy-in, making a new “normal”, residual effects (mental health), sustainability, complimenting other rounding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extLst>
                  <a:ext uri="{0D108BD9-81ED-4DB2-BD59-A6C34878D82A}">
                    <a16:rowId xmlns:a16="http://schemas.microsoft.com/office/drawing/2014/main" val="1176184842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Connection and Teamwork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Hearing stories, sharing resources, administration to frontline, no agenda, building morale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606" marR="118606" marT="0" marB="0" anchor="ctr"/>
                </a:tc>
                <a:extLst>
                  <a:ext uri="{0D108BD9-81ED-4DB2-BD59-A6C34878D82A}">
                    <a16:rowId xmlns:a16="http://schemas.microsoft.com/office/drawing/2014/main" val="406822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976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15C3-A945-0D4B-8417-45C5C9F7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COVID-19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6E4B-E81F-1A4A-B043-50B834F8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3539023"/>
            <a:ext cx="10554574" cy="3636511"/>
          </a:xfrm>
        </p:spPr>
        <p:txBody>
          <a:bodyPr/>
          <a:lstStyle/>
          <a:p>
            <a:r>
              <a:rPr lang="en-US" dirty="0"/>
              <a:t>There was </a:t>
            </a:r>
            <a:r>
              <a:rPr lang="en-US" b="1" i="1" dirty="0"/>
              <a:t>a significant difference</a:t>
            </a:r>
            <a:r>
              <a:rPr lang="en-US" i="1" dirty="0"/>
              <a:t> </a:t>
            </a:r>
            <a:r>
              <a:rPr lang="en-US" dirty="0"/>
              <a:t>(t=-4.654, p=0.044) in nurse Well-Being Index Scores between those who worked on a fully converted COVID unit (2.0248 ± 1.70520)</a:t>
            </a:r>
            <a:r>
              <a:rPr lang="en-US" b="1" dirty="0"/>
              <a:t> </a:t>
            </a:r>
            <a:r>
              <a:rPr lang="en-US" dirty="0"/>
              <a:t>compared to those who did not (3.0452 ± 1.95640). Nurses who worked on fully converted COVID units reported </a:t>
            </a:r>
            <a:r>
              <a:rPr lang="en-US" b="1" dirty="0"/>
              <a:t>better</a:t>
            </a:r>
            <a:r>
              <a:rPr lang="en-US" dirty="0"/>
              <a:t> Well-Being Index Scores than those who worked on non-COVID units or mixed units.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48A672-110A-7441-9F34-94A22D91C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12536"/>
              </p:ext>
            </p:extLst>
          </p:nvPr>
        </p:nvGraphicFramePr>
        <p:xfrm>
          <a:off x="810000" y="2549017"/>
          <a:ext cx="10515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928">
                  <a:extLst>
                    <a:ext uri="{9D8B030D-6E8A-4147-A177-3AD203B41FA5}">
                      <a16:colId xmlns:a16="http://schemas.microsoft.com/office/drawing/2014/main" val="4015776878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122667039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Was there a significant difference in Wellness Scores between nurses who worked on fully converted COVID units compared to those who worked on non-COVID units (or mixed units)?</a:t>
                      </a:r>
                      <a:br>
                        <a:rPr lang="en-US" sz="2000">
                          <a:effectLst/>
                        </a:rPr>
                      </a:b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71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81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15C3-A945-0D4B-8417-45C5C9F7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COVID-19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6E4B-E81F-1A4A-B043-50B834F8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539023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/>
              <a:t>There was </a:t>
            </a:r>
            <a:r>
              <a:rPr lang="en-US" b="1" i="1" dirty="0"/>
              <a:t>a significant difference</a:t>
            </a:r>
            <a:r>
              <a:rPr lang="en-US" i="1" dirty="0"/>
              <a:t> </a:t>
            </a:r>
            <a:r>
              <a:rPr lang="en-US" dirty="0"/>
              <a:t>(t=3.755, p=0.000) in nurses’ intent to leave current roles/units between those who worked on a fully converted COVID unit (1.43 ± 0.497)</a:t>
            </a:r>
            <a:r>
              <a:rPr lang="en-US" b="1" dirty="0"/>
              <a:t> </a:t>
            </a:r>
            <a:r>
              <a:rPr lang="en-US" dirty="0"/>
              <a:t>compared to those who did not (1.21 ± 0.409). Nurses who worked on fully converted COVID units agreed more that they were considering leaving their current units/roles related to COVID-19.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3D6C42-8A3E-B343-B611-CCD50D7B1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47040"/>
              </p:ext>
            </p:extLst>
          </p:nvPr>
        </p:nvGraphicFramePr>
        <p:xfrm>
          <a:off x="810000" y="2658745"/>
          <a:ext cx="10515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928">
                  <a:extLst>
                    <a:ext uri="{9D8B030D-6E8A-4147-A177-3AD203B41FA5}">
                      <a16:colId xmlns:a16="http://schemas.microsoft.com/office/drawing/2014/main" val="596004090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105580415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 there a significant difference in intent to leave current units/roles between nurses who worked on fully converted COVID units compared to those who worked on non-COVID units (or mixed units)?</a:t>
                      </a:r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14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ECC2-C4C6-E247-A11E-3412C7C8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COVID-19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C95D-D4AF-0C4E-AFAD-5221F3FF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831631"/>
            <a:ext cx="10554574" cy="3636511"/>
          </a:xfrm>
        </p:spPr>
        <p:txBody>
          <a:bodyPr/>
          <a:lstStyle/>
          <a:p>
            <a:r>
              <a:rPr lang="en-US" dirty="0"/>
              <a:t>There was </a:t>
            </a:r>
            <a:r>
              <a:rPr lang="en-US" b="1" i="1" dirty="0"/>
              <a:t>a significant difference</a:t>
            </a:r>
            <a:r>
              <a:rPr lang="en-US" i="1" dirty="0"/>
              <a:t> </a:t>
            </a:r>
            <a:r>
              <a:rPr lang="en-US" dirty="0"/>
              <a:t>(t=3.676, p=0.000) in nurses’ intent to leave the system between those who worked on a fully converted COVID unit (1.34 ± 0.475)</a:t>
            </a:r>
            <a:r>
              <a:rPr lang="en-US" b="1" dirty="0"/>
              <a:t> </a:t>
            </a:r>
            <a:r>
              <a:rPr lang="en-US" dirty="0"/>
              <a:t>compared to those who did not (1.14 ± 0.346). Nurses who worked on fully converted COVID units agreed more that they were considering leaving the system related to COVID-19.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A4D5B4-EBE5-3045-847D-CB130F53A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8829"/>
              </p:ext>
            </p:extLst>
          </p:nvPr>
        </p:nvGraphicFramePr>
        <p:xfrm>
          <a:off x="866398" y="2750185"/>
          <a:ext cx="10515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928">
                  <a:extLst>
                    <a:ext uri="{9D8B030D-6E8A-4147-A177-3AD203B41FA5}">
                      <a16:colId xmlns:a16="http://schemas.microsoft.com/office/drawing/2014/main" val="1618767029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1968135744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 there a significant difference in intent to leave the system between nurses who worked on fully converted COVID units compared to those who worked on non-COVID units (or mixed units)?</a:t>
                      </a:r>
                      <a:br>
                        <a:rPr lang="en-US" sz="2000" dirty="0">
                          <a:effectLst/>
                        </a:rPr>
                      </a:b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43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6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74F9-6B64-BE4F-B4D7-16048F52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COVID-19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2558-E7DC-B64C-8255-DF291CBA6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3586120"/>
            <a:ext cx="10554574" cy="3636511"/>
          </a:xfrm>
        </p:spPr>
        <p:txBody>
          <a:bodyPr/>
          <a:lstStyle/>
          <a:p>
            <a:r>
              <a:rPr lang="en-US" dirty="0"/>
              <a:t>There was </a:t>
            </a:r>
            <a:r>
              <a:rPr lang="en-US" b="1" i="1" dirty="0"/>
              <a:t>a significant difference</a:t>
            </a:r>
            <a:r>
              <a:rPr lang="en-US" i="1" dirty="0"/>
              <a:t> </a:t>
            </a:r>
            <a:r>
              <a:rPr lang="en-US" dirty="0"/>
              <a:t>(t=4.285, p=0.000) in nurses’ intent to leave the profession between those who worked on a fully converted COVID unit (1.35 ± 0.479)</a:t>
            </a:r>
            <a:r>
              <a:rPr lang="en-US" b="1" dirty="0"/>
              <a:t> </a:t>
            </a:r>
            <a:r>
              <a:rPr lang="en-US" dirty="0"/>
              <a:t>compared to those who did not (1.12 ± 0.323). Nurses who work on fully converted COVID units agreed more that they were considering leaving the profession related to COVID-19.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32B191-6C59-2F4D-98E8-3FC98020A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80382"/>
              </p:ext>
            </p:extLst>
          </p:nvPr>
        </p:nvGraphicFramePr>
        <p:xfrm>
          <a:off x="866398" y="2679487"/>
          <a:ext cx="105156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2928">
                  <a:extLst>
                    <a:ext uri="{9D8B030D-6E8A-4147-A177-3AD203B41FA5}">
                      <a16:colId xmlns:a16="http://schemas.microsoft.com/office/drawing/2014/main" val="1450987288"/>
                    </a:ext>
                  </a:extLst>
                </a:gridCol>
                <a:gridCol w="1512672">
                  <a:extLst>
                    <a:ext uri="{9D8B030D-6E8A-4147-A177-3AD203B41FA5}">
                      <a16:colId xmlns:a16="http://schemas.microsoft.com/office/drawing/2014/main" val="2858182581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Was there a significant difference in intent to leave the profession between nurses who worked on fully converted COVID units compared to those who worked on non-COVID units (or mixed units)?</a:t>
                      </a:r>
                      <a:br>
                        <a:rPr lang="en-US" sz="2000">
                          <a:effectLst/>
                        </a:rPr>
                      </a:b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07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55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670419-F1F7-A540-9ECB-379A1149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/>
          <a:p>
            <a:r>
              <a:rPr lang="en-US" dirty="0"/>
              <a:t>Results-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19FC-F6BA-6049-AEE6-3C1BC317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633" y="2453243"/>
            <a:ext cx="4267199" cy="392629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Cost of Nursing Vacancies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i="1" dirty="0"/>
              <a:t>*</a:t>
            </a:r>
            <a:r>
              <a:rPr lang="en-US" sz="1600" dirty="0"/>
              <a:t>Some vacancies attributed to newly created positions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Percentage of nurses that expressed intent to leave the system (23%) was used to calculate the estimated number of vacancies related to COVID-19</a:t>
            </a:r>
            <a:endParaRPr lang="en-US" sz="1600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1" dirty="0"/>
              <a:t>Resiliency Rounder Program</a:t>
            </a:r>
            <a:r>
              <a:rPr lang="en-US" sz="1600" dirty="0"/>
              <a:t> is significantly less expensive than system costs related to nursing vacancies</a:t>
            </a:r>
            <a:endParaRPr lang="en-US" sz="1600" i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i="1" dirty="0"/>
              <a:t>Resiliency Rounder Program </a:t>
            </a:r>
            <a:r>
              <a:rPr lang="en-US" sz="1600" dirty="0"/>
              <a:t>costs</a:t>
            </a:r>
            <a:r>
              <a:rPr lang="en-US" sz="1600" i="1" dirty="0"/>
              <a:t> </a:t>
            </a:r>
            <a:r>
              <a:rPr lang="en-US" sz="1600" dirty="0"/>
              <a:t>are estimated to be between $558,540 to $941,754 annually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Mostly due to preexisting colleague work and resources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D716C5-4697-5B42-A3A4-D11C3FA8E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51695"/>
              </p:ext>
            </p:extLst>
          </p:nvPr>
        </p:nvGraphicFramePr>
        <p:xfrm>
          <a:off x="5230980" y="1255285"/>
          <a:ext cx="6367463" cy="422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652">
                  <a:extLst>
                    <a:ext uri="{9D8B030D-6E8A-4147-A177-3AD203B41FA5}">
                      <a16:colId xmlns:a16="http://schemas.microsoft.com/office/drawing/2014/main" val="1410267291"/>
                    </a:ext>
                  </a:extLst>
                </a:gridCol>
                <a:gridCol w="1171073">
                  <a:extLst>
                    <a:ext uri="{9D8B030D-6E8A-4147-A177-3AD203B41FA5}">
                      <a16:colId xmlns:a16="http://schemas.microsoft.com/office/drawing/2014/main" val="2268301464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2389068010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231127444"/>
                    </a:ext>
                  </a:extLst>
                </a:gridCol>
                <a:gridCol w="1372298">
                  <a:extLst>
                    <a:ext uri="{9D8B030D-6E8A-4147-A177-3AD203B41FA5}">
                      <a16:colId xmlns:a16="http://schemas.microsoft.com/office/drawing/2014/main" val="4138356798"/>
                    </a:ext>
                  </a:extLst>
                </a:gridCol>
              </a:tblGrid>
              <a:tr h="1584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October 2019 (Pre-COVID)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October 2020 (during COVID)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Findings/ Estimated vacancies related to COVID-19 retention (March 2021)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Estimated Costs of COVID-19 retention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675034"/>
                  </a:ext>
                </a:extLst>
              </a:tr>
              <a:tr h="1047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Nursing Vacancies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402*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</a:rPr>
                        <a:t>293 (23% increase)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+55 more vacancies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804971"/>
                  </a:ext>
                </a:extLst>
              </a:tr>
              <a:tr h="698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Costs of Turnover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$33,300-$56,000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$33,300-$56,000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$33,300-$56,000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-----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349866"/>
                  </a:ext>
                </a:extLst>
              </a:tr>
              <a:tr h="893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$7,925,400-$13,328,000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$13,386,600-$22,512,000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$9,756,900-$16,408,000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+$1,831,500-$3,080,000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37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151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66D48-EB1B-9847-97D3-EC881583E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34" y="2725842"/>
            <a:ext cx="2375466" cy="296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8537-555D-0A44-803A-3303E37DB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967"/>
            <a:ext cx="7715688" cy="414642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Resiliency Rounder Program </a:t>
            </a:r>
            <a:r>
              <a:rPr lang="en-US" dirty="0"/>
              <a:t>was effective in supporting nurse well-being and decreasing intent to leave the organization during the COVID-19 pandemic</a:t>
            </a:r>
          </a:p>
          <a:p>
            <a:pPr lvl="1"/>
            <a:r>
              <a:rPr lang="en-US" dirty="0"/>
              <a:t>Higher well-being scores after contact with a Rounder</a:t>
            </a:r>
          </a:p>
          <a:p>
            <a:pPr lvl="1"/>
            <a:r>
              <a:rPr lang="en-US" dirty="0"/>
              <a:t>Nurses working on COVID-19 units had significantly better well-being scores</a:t>
            </a:r>
          </a:p>
          <a:p>
            <a:pPr lvl="1"/>
            <a:r>
              <a:rPr lang="en-US" dirty="0"/>
              <a:t>Aligns with qualitative themes of value, appreciation, connection, and teamwork</a:t>
            </a:r>
          </a:p>
        </p:txBody>
      </p:sp>
    </p:spTree>
    <p:extLst>
      <p:ext uri="{BB962C8B-B14F-4D97-AF65-F5344CB8AC3E}">
        <p14:creationId xmlns:p14="http://schemas.microsoft.com/office/powerpoint/2010/main" val="326081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E5A0-09D2-1046-9741-A4F45D34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Background – Parallel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0EAB-CF04-4B44-9476-56DF9A2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512432"/>
            <a:ext cx="6496050" cy="3636963"/>
          </a:xfrm>
        </p:spPr>
        <p:txBody>
          <a:bodyPr/>
          <a:lstStyle/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Healthcare leaders sounded the alarm about a ”parallel pandemic” within the healthcare workforce due to exposure to COVID-19 and effects on mental health (</a:t>
            </a:r>
            <a:r>
              <a:rPr lang="en-US" dirty="0" err="1"/>
              <a:t>Dzau</a:t>
            </a:r>
            <a:r>
              <a:rPr lang="en-US" dirty="0"/>
              <a:t> et al.,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Workforce vacancies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Disengagement, compassion fatigue, and burnout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Systems, such as St. Joseph Mercy Health System, responded to requests to “hear,” ”support,” and “care” for colleagues (</a:t>
            </a:r>
            <a:r>
              <a:rPr lang="en-US" dirty="0" err="1"/>
              <a:t>Shanafelt</a:t>
            </a:r>
            <a:r>
              <a:rPr lang="en-US" dirty="0"/>
              <a:t> et al.,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i="1" dirty="0"/>
              <a:t>Resiliency Rounder Program </a:t>
            </a:r>
            <a:r>
              <a:rPr lang="en-US" dirty="0"/>
              <a:t>creation</a:t>
            </a:r>
            <a:endParaRPr lang="en-US" i="1" dirty="0"/>
          </a:p>
          <a:p>
            <a:pPr fontAlgn="auto">
              <a:buFont typeface="Wingdings 2" charset="2"/>
              <a:buChar char=""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BAC10-2BFF-074C-9A8B-9BB01E13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156" y="3114501"/>
            <a:ext cx="3323064" cy="20769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17BE-6D69-A341-9A96-E2B440F6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1FB1-34FD-B642-93DB-10DC7E2C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 to included low survey response rates and small sample sizes of nurses who had contact with Resiliency Rounders</a:t>
            </a:r>
          </a:p>
          <a:p>
            <a:pPr lvl="1"/>
            <a:r>
              <a:rPr lang="en-US" dirty="0"/>
              <a:t>Further exploration on the impact of the </a:t>
            </a:r>
            <a:r>
              <a:rPr lang="en-US" i="1" dirty="0"/>
              <a:t>Resiliency Rounder Program </a:t>
            </a:r>
            <a:r>
              <a:rPr lang="en-US" dirty="0"/>
              <a:t>on nursing wellness and retention should be explored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3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2DF2-5556-964E-896B-0654FCFB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F91A72-9DB0-FC4B-8A1D-54F68602B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258752"/>
              </p:ext>
            </p:extLst>
          </p:nvPr>
        </p:nvGraphicFramePr>
        <p:xfrm>
          <a:off x="5053263" y="446088"/>
          <a:ext cx="6721642" cy="576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774">
                  <a:extLst>
                    <a:ext uri="{9D8B030D-6E8A-4147-A177-3AD203B41FA5}">
                      <a16:colId xmlns:a16="http://schemas.microsoft.com/office/drawing/2014/main" val="974989453"/>
                    </a:ext>
                  </a:extLst>
                </a:gridCol>
                <a:gridCol w="4991868">
                  <a:extLst>
                    <a:ext uri="{9D8B030D-6E8A-4147-A177-3AD203B41FA5}">
                      <a16:colId xmlns:a16="http://schemas.microsoft.com/office/drawing/2014/main" val="4288100288"/>
                    </a:ext>
                  </a:extLst>
                </a:gridCol>
              </a:tblGrid>
              <a:tr h="9024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Organizational Commitment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Core Value of 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Refine colleague well-being initiatives within the strategic plan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05722"/>
                  </a:ext>
                </a:extLst>
              </a:tr>
              <a:tr h="9024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Workforce Assessment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Further explore significant findings and other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Assess the “new normal” and perceptions to maximize impact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00029"/>
                  </a:ext>
                </a:extLst>
              </a:tr>
              <a:tr h="9024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Leadership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Recognize flexibility needed for Resiliency Rounding can be difficult with pre-existing workflows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Identify a dedicated individual or team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Create an innovative consult team (similar to an ethics consult committee)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15932"/>
                  </a:ext>
                </a:extLst>
              </a:tr>
              <a:tr h="9024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Policy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Reassess which policies and procedures are necessary for high quality patient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Continuing unit- and hospital-based nursing practice councils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64318"/>
                  </a:ext>
                </a:extLst>
              </a:tr>
              <a:tr h="6990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Efficiency of Work Environment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Recognize that inefficient workflows can greatly impact well-being and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67904"/>
                  </a:ext>
                </a:extLst>
              </a:tr>
              <a:tr h="9024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Support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Foster the culture of connection within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Explore additional formal support structures based on evaluation and nurses’ perceptions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“</a:t>
                      </a:r>
                      <a:r>
                        <a:rPr lang="en-US" sz="1400" b="0" dirty="0" err="1"/>
                        <a:t>Opt</a:t>
                      </a:r>
                      <a:r>
                        <a:rPr lang="en-US" sz="1400" b="0" dirty="0"/>
                        <a:t> out” programming instead of “opt in”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Incentivize well-being and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67208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0332E-4426-9E4F-B068-46D000268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Based on the National Academy of Medicine’s </a:t>
            </a:r>
            <a:r>
              <a:rPr lang="en-US" i="1" dirty="0"/>
              <a:t>Taking Action Against Clinician Burnout: A Systems Approach to Professional Well-Being</a:t>
            </a:r>
            <a:r>
              <a:rPr lang="en-US" dirty="0"/>
              <a:t> series six domains of organizational evidence-based practice (</a:t>
            </a:r>
            <a:r>
              <a:rPr lang="en-US" dirty="0" err="1"/>
              <a:t>Sinsky</a:t>
            </a:r>
            <a:r>
              <a:rPr lang="en-US" dirty="0"/>
              <a:t> et al., 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9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3FB8-6C5F-9244-956A-CF0AE667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Nursing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B548D-34B2-DE45-8B0F-2110CD1F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74233"/>
            <a:ext cx="10554574" cy="405865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Both an ethical and business case to justify monitoring nurse well-being, taking action to promote wellness, supporting those in distress, and addressing system issues to create a culture of wellness (</a:t>
            </a:r>
            <a:r>
              <a:rPr lang="en-US" dirty="0" err="1"/>
              <a:t>Dyrbye</a:t>
            </a:r>
            <a:r>
              <a:rPr lang="en-US" dirty="0"/>
              <a:t> et al., 2018)</a:t>
            </a:r>
          </a:p>
          <a:p>
            <a:pPr lvl="1"/>
            <a:r>
              <a:rPr lang="en-US" dirty="0"/>
              <a:t>Triple Aim </a:t>
            </a:r>
            <a:r>
              <a:rPr lang="en-US" dirty="0">
                <a:sym typeface="Wingdings" pitchFamily="2" charset="2"/>
              </a:rPr>
              <a:t> Quadruple Aim</a:t>
            </a:r>
          </a:p>
          <a:p>
            <a:pPr lvl="1"/>
            <a:r>
              <a:rPr lang="en-US" dirty="0">
                <a:sym typeface="Wingdings" pitchFamily="2" charset="2"/>
              </a:rPr>
              <a:t>Prioritizing clinician experience for improved Triple Aim Outcomes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0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C379-9451-7D4E-9130-B75E681E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Nursing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1E42-C726-5E44-8054-8F37475E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50303"/>
            <a:ext cx="10554574" cy="3636511"/>
          </a:xfrm>
        </p:spPr>
        <p:txBody>
          <a:bodyPr/>
          <a:lstStyle/>
          <a:p>
            <a:r>
              <a:rPr lang="en-US" dirty="0"/>
              <a:t>Nurses who worked on fully converted COVID-19 units reported statistically significant increased intent to leave not only their roles and the system, but also the nursing profession </a:t>
            </a:r>
          </a:p>
          <a:p>
            <a:pPr lvl="1"/>
            <a:r>
              <a:rPr lang="en-US" dirty="0"/>
              <a:t>“Parallel pandemic” is still a major concern (</a:t>
            </a:r>
            <a:r>
              <a:rPr lang="en-US" dirty="0" err="1"/>
              <a:t>Dzau</a:t>
            </a:r>
            <a:r>
              <a:rPr lang="en-US" dirty="0"/>
              <a:t> et al., 2020)</a:t>
            </a:r>
          </a:p>
          <a:p>
            <a:r>
              <a:rPr lang="en-US" dirty="0"/>
              <a:t>Healthcare systems and nursing leadership must recognize the new crisis at stake as well as the heavy emotional and physical work that dedicated COVID-19 nurses have taken on throughout the pandemic</a:t>
            </a:r>
          </a:p>
          <a:p>
            <a:pPr lvl="1"/>
            <a:r>
              <a:rPr lang="en-US" dirty="0"/>
              <a:t>Future research and intervention must focus on workplace wellness initiatives that are innovative, flexible, and effective from the level of the individual nurse to system-level programming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1E4E7-F3ED-4D3D-B21C-532D5D77EA70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4481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 idx="4294967295"/>
          </p:nvPr>
        </p:nvSpPr>
        <p:spPr>
          <a:xfrm>
            <a:off x="834189" y="245812"/>
            <a:ext cx="4852988" cy="161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Thank you…</a:t>
            </a:r>
            <a:endParaRPr dirty="0"/>
          </a:p>
        </p:txBody>
      </p:sp>
      <p:pic>
        <p:nvPicPr>
          <p:cNvPr id="160" name="Google Shape;1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755" y="1748590"/>
            <a:ext cx="7210676" cy="431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426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FAE0-DECE-784C-84B5-5AFB5B2226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300" y="799338"/>
            <a:ext cx="10572750" cy="4687062"/>
          </a:xfrm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2B475-8574-9D43-ADDB-D26B2A04E422}"/>
              </a:ext>
            </a:extLst>
          </p:cNvPr>
          <p:cNvSpPr txBox="1"/>
          <p:nvPr/>
        </p:nvSpPr>
        <p:spPr>
          <a:xfrm>
            <a:off x="208547" y="192505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47792-3D19-1C4D-9B42-C6E40932E058}"/>
              </a:ext>
            </a:extLst>
          </p:cNvPr>
          <p:cNvSpPr txBox="1"/>
          <p:nvPr/>
        </p:nvSpPr>
        <p:spPr>
          <a:xfrm>
            <a:off x="208547" y="574366"/>
            <a:ext cx="11678653" cy="61324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Barkman</a:t>
            </a:r>
            <a:r>
              <a:rPr lang="en-US" sz="1050" dirty="0"/>
              <a:t>, S. (2000). Utilizing the Logic Model for Program Design and Evaluation. Lafayette; Purdue University.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Chargualaf</a:t>
            </a:r>
            <a:r>
              <a:rPr lang="en-US" sz="1050" dirty="0"/>
              <a:t>, K. A., &amp; Elliott, B. (2019). Psychological Effects of Military Service: Applying Research to Civilian &amp; Academic Environments. </a:t>
            </a:r>
            <a:r>
              <a:rPr lang="en-US" sz="1050" i="1" dirty="0"/>
              <a:t>The Online Journal of Issues in Nursing</a:t>
            </a:r>
            <a:r>
              <a:rPr lang="en-US" sz="1050" dirty="0"/>
              <a:t>, </a:t>
            </a:r>
            <a:r>
              <a:rPr lang="en-US" sz="1050" i="1" dirty="0"/>
              <a:t>24</a:t>
            </a:r>
            <a:r>
              <a:rPr lang="en-US" sz="1050" dirty="0"/>
              <a:t>(3).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Dyrbye</a:t>
            </a:r>
            <a:r>
              <a:rPr lang="en-US" sz="1050" dirty="0"/>
              <a:t>, L. N., Johnson, P. O., Johnson, L. M., </a:t>
            </a:r>
            <a:r>
              <a:rPr lang="en-US" sz="1050" dirty="0" err="1"/>
              <a:t>Satele</a:t>
            </a:r>
            <a:r>
              <a:rPr lang="en-US" sz="1050" dirty="0"/>
              <a:t>, D. V., &amp; </a:t>
            </a:r>
            <a:r>
              <a:rPr lang="en-US" sz="1050" dirty="0" err="1"/>
              <a:t>Shanafelt</a:t>
            </a:r>
            <a:r>
              <a:rPr lang="en-US" sz="1050" dirty="0"/>
              <a:t>, T. D. (2018). Efficacy of the Well-Being Index to Identify Distress and Well-Being in U.S. Nurses. </a:t>
            </a:r>
            <a:r>
              <a:rPr lang="en-US" sz="1050" i="1" dirty="0"/>
              <a:t>Nursing Research</a:t>
            </a:r>
            <a:r>
              <a:rPr lang="en-US" sz="1050" dirty="0"/>
              <a:t>, </a:t>
            </a:r>
            <a:r>
              <a:rPr lang="en-US" sz="1050" i="1" dirty="0"/>
              <a:t>67</a:t>
            </a:r>
            <a:r>
              <a:rPr lang="en-US" sz="1050" dirty="0"/>
              <a:t>(6), 447–455. https://</a:t>
            </a:r>
            <a:r>
              <a:rPr lang="en-US" sz="1050" dirty="0" err="1"/>
              <a:t>doi.org</a:t>
            </a:r>
            <a:r>
              <a:rPr lang="en-US" sz="1050" dirty="0"/>
              <a:t>/10.1097/nnr.0000000000000313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Dzau</a:t>
            </a:r>
            <a:r>
              <a:rPr lang="en-US" sz="1050" dirty="0"/>
              <a:t>, J., </a:t>
            </a:r>
            <a:r>
              <a:rPr lang="en-US" sz="1050" dirty="0" err="1"/>
              <a:t>Kirch</a:t>
            </a:r>
            <a:r>
              <a:rPr lang="en-US" sz="1050" dirty="0"/>
              <a:t>, D., &amp; </a:t>
            </a:r>
            <a:r>
              <a:rPr lang="en-US" sz="1050" dirty="0" err="1"/>
              <a:t>Nasca</a:t>
            </a:r>
            <a:r>
              <a:rPr lang="en-US" sz="1050" dirty="0"/>
              <a:t>, T. (2020). Preventing a Parallel Pandemic — A National Strategy to Protect Clinicians’ Well-Being. </a:t>
            </a:r>
            <a:r>
              <a:rPr lang="en-US" sz="1050" i="1" dirty="0"/>
              <a:t>New England Journal of Medicine</a:t>
            </a:r>
            <a:r>
              <a:rPr lang="en-US" sz="1050" dirty="0"/>
              <a:t>. https://</a:t>
            </a:r>
            <a:r>
              <a:rPr lang="en-US" sz="1050" dirty="0" err="1"/>
              <a:t>doi.org</a:t>
            </a:r>
            <a:r>
              <a:rPr lang="en-US" sz="1050" dirty="0"/>
              <a:t>/10.1056/nejmp2011027 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Grimm, C. A. (2020). (rep.). </a:t>
            </a:r>
            <a:r>
              <a:rPr lang="en-US" sz="1050" i="1" dirty="0"/>
              <a:t>Hospital Experiences Responding to the COVID-19 Pandemic: Results of a National Pulse Survey March 23-27, 2020</a:t>
            </a:r>
            <a:r>
              <a:rPr lang="en-US" sz="1050" dirty="0"/>
              <a:t>. U.S. Department of Health and Human Services Office of Inspector General.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Kang, L., Ma, S., Chen, M., Yang, J., Wang, Y., Li, R., … Liu, Z. (2020). Impact on mental health and perceptions of psychological care among medical and nursing staff in Wuhan during the 2019 novel coronavirus disease outbreak: A cross-sectional study. </a:t>
            </a:r>
            <a:r>
              <a:rPr lang="en-US" sz="1050" i="1" dirty="0"/>
              <a:t>Brain, Behavior, and Immunity</a:t>
            </a:r>
            <a:r>
              <a:rPr lang="en-US" sz="1050" dirty="0"/>
              <a:t>, </a:t>
            </a:r>
            <a:r>
              <a:rPr lang="en-US" sz="1050" i="1" dirty="0"/>
              <a:t>87</a:t>
            </a:r>
            <a:r>
              <a:rPr lang="en-US" sz="1050" dirty="0"/>
              <a:t>, 11–17. https://</a:t>
            </a:r>
            <a:r>
              <a:rPr lang="en-US" sz="1050" dirty="0" err="1"/>
              <a:t>doi.org</a:t>
            </a:r>
            <a:r>
              <a:rPr lang="en-US" sz="1050" dirty="0"/>
              <a:t>/10.1016/j.bbi.2020.03.028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Kelly, L. (2020). Burnout, Compassion Fatigue, and Secondary Trauma in Nurses. </a:t>
            </a:r>
            <a:r>
              <a:rPr lang="en-US" sz="1050" i="1" dirty="0"/>
              <a:t>Critical Care Nursing Quarterly</a:t>
            </a:r>
            <a:r>
              <a:rPr lang="en-US" sz="1050" dirty="0"/>
              <a:t>, </a:t>
            </a:r>
            <a:r>
              <a:rPr lang="en-US" sz="1050" i="1" dirty="0"/>
              <a:t>43</a:t>
            </a:r>
            <a:r>
              <a:rPr lang="en-US" sz="1050" dirty="0"/>
              <a:t>(1), 73–80. https://</a:t>
            </a:r>
            <a:r>
              <a:rPr lang="en-US" sz="1050" dirty="0" err="1"/>
              <a:t>doi.org</a:t>
            </a:r>
            <a:r>
              <a:rPr lang="en-US" sz="1050" dirty="0"/>
              <a:t>/10.1097/cnq.0000000000000293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Kiser, S. B., &amp; </a:t>
            </a:r>
            <a:r>
              <a:rPr lang="en-US" sz="1050" dirty="0" err="1"/>
              <a:t>Bernacki</a:t>
            </a:r>
            <a:r>
              <a:rPr lang="en-US" sz="1050" dirty="0"/>
              <a:t>, R. E. (2020). When the Dust Settles: Preventing a Mental Health Crisis in COVID-19 Clinicians. </a:t>
            </a:r>
            <a:r>
              <a:rPr lang="en-US" sz="1050" i="1" dirty="0"/>
              <a:t>Annals of Internal Medicine</a:t>
            </a:r>
            <a:r>
              <a:rPr lang="en-US" sz="1050" dirty="0"/>
              <a:t>. https://</a:t>
            </a:r>
            <a:r>
              <a:rPr lang="en-US" sz="1050" dirty="0" err="1"/>
              <a:t>doi.org</a:t>
            </a:r>
            <a:r>
              <a:rPr lang="en-US" sz="1050" dirty="0"/>
              <a:t>/10.7326/m20-3738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Lai, Ma, S., Wang, Y., Cai, Z., Hu, J., Wei, N., … Hu, S. (2020). Factors Associated With Mental Health Outcomes Among Health Care Workers Exposed to Coronavirus Disease 2019. </a:t>
            </a:r>
            <a:r>
              <a:rPr lang="en-US" sz="1050" i="1" dirty="0"/>
              <a:t>JAMA Network Open</a:t>
            </a:r>
            <a:r>
              <a:rPr lang="en-US" sz="1050" dirty="0"/>
              <a:t>, </a:t>
            </a:r>
            <a:r>
              <a:rPr lang="en-US" sz="1050" i="1" dirty="0"/>
              <a:t>3</a:t>
            </a:r>
            <a:r>
              <a:rPr lang="en-US" sz="1050" dirty="0"/>
              <a:t>(3). https://</a:t>
            </a:r>
            <a:r>
              <a:rPr lang="en-US" sz="1050" dirty="0" err="1"/>
              <a:t>doi.org</a:t>
            </a:r>
            <a:r>
              <a:rPr lang="en-US" sz="1050" dirty="0"/>
              <a:t>/10.1001/jamanetworkopen.2020.3976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Lee, M., Kang, W. S., Cho, A.-R., Kim, T., &amp; Park, J. K. (2018). Psychological impact of the 2015 MERS outbreak on hospital workers and quarantined hemodialysis patients. </a:t>
            </a:r>
            <a:r>
              <a:rPr lang="en-US" sz="1050" i="1" dirty="0"/>
              <a:t>Comprehensive Psychiatry</a:t>
            </a:r>
            <a:r>
              <a:rPr lang="en-US" sz="1050" dirty="0"/>
              <a:t>, </a:t>
            </a:r>
            <a:r>
              <a:rPr lang="en-US" sz="1050" i="1" dirty="0"/>
              <a:t>87</a:t>
            </a:r>
            <a:r>
              <a:rPr lang="en-US" sz="1050" dirty="0"/>
              <a:t>, 123–127. https://</a:t>
            </a:r>
            <a:r>
              <a:rPr lang="en-US" sz="1050" dirty="0" err="1"/>
              <a:t>doi.org</a:t>
            </a:r>
            <a:r>
              <a:rPr lang="en-US" sz="1050" dirty="0"/>
              <a:t>/10.1016/j.comppsych.2018.10.003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Maben, J., &amp; Bridges, J. (2020). Covid‐19: Supporting nurses' psychological and mental health. </a:t>
            </a:r>
            <a:r>
              <a:rPr lang="en-US" sz="1050" i="1" dirty="0"/>
              <a:t>Journal of Clinical Nursing</a:t>
            </a:r>
            <a:r>
              <a:rPr lang="en-US" sz="1050" dirty="0"/>
              <a:t>. https://</a:t>
            </a:r>
            <a:r>
              <a:rPr lang="en-US" sz="1050" dirty="0" err="1"/>
              <a:t>doi.org</a:t>
            </a:r>
            <a:r>
              <a:rPr lang="en-US" sz="1050" dirty="0"/>
              <a:t>/10.1111/jocn.15307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McAlonan</a:t>
            </a:r>
            <a:r>
              <a:rPr lang="en-US" sz="1050" dirty="0"/>
              <a:t>, G. M., Lee, A. M., Cheung, V., Cheung, C., Tsang, K. W., Sham, P. C., … Wong, J. G. (2007). Immediate and Sustained Psychological Impact of an Emerging Infectious Disease Outbreak on Health Care Workers. </a:t>
            </a:r>
            <a:r>
              <a:rPr lang="en-US" sz="1050" i="1" dirty="0"/>
              <a:t>The Canadian Journal of Psychiatry</a:t>
            </a:r>
            <a:r>
              <a:rPr lang="en-US" sz="1050" dirty="0"/>
              <a:t>, </a:t>
            </a:r>
            <a:r>
              <a:rPr lang="en-US" sz="1050" i="1" dirty="0"/>
              <a:t>52</a:t>
            </a:r>
            <a:r>
              <a:rPr lang="en-US" sz="1050" dirty="0"/>
              <a:t>(4), 241–247. https://</a:t>
            </a:r>
            <a:r>
              <a:rPr lang="en-US" sz="1050" dirty="0" err="1"/>
              <a:t>doi.org</a:t>
            </a:r>
            <a:r>
              <a:rPr lang="en-US" sz="1050" dirty="0"/>
              <a:t>/10.1177/070674370705200406 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McLeod, S. (2020, March 20). </a:t>
            </a:r>
            <a:r>
              <a:rPr lang="en-US" sz="1050" i="1" dirty="0"/>
              <a:t>Maslow's Hierarchy of Needs</a:t>
            </a:r>
            <a:r>
              <a:rPr lang="en-US" sz="1050" dirty="0"/>
              <a:t>. Simply Psychology. https://</a:t>
            </a:r>
            <a:r>
              <a:rPr lang="en-US" sz="1050" dirty="0" err="1"/>
              <a:t>www.simplypsychology.org</a:t>
            </a:r>
            <a:r>
              <a:rPr lang="en-US" sz="1050" dirty="0"/>
              <a:t>/</a:t>
            </a:r>
            <a:r>
              <a:rPr lang="en-US" sz="1050" dirty="0" err="1"/>
              <a:t>maslow.html</a:t>
            </a:r>
            <a:r>
              <a:rPr lang="en-US" sz="1050" dirty="0"/>
              <a:t>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NSI Nursing Solutions Inc. (2020, March). 2020 NSI National Health Care Retention &amp; RN Staffing Report. NSI Nursing Solutions Inc.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Safe and Reliable Healthcare. (2020). </a:t>
            </a:r>
            <a:r>
              <a:rPr lang="en-US" sz="1050" i="1" dirty="0"/>
              <a:t>SCORE Integrated Survey</a:t>
            </a:r>
            <a:r>
              <a:rPr lang="en-US" sz="1050" dirty="0"/>
              <a:t>. Safe and Reliable Healthcare. https://</a:t>
            </a:r>
            <a:r>
              <a:rPr lang="en-US" sz="1050" dirty="0" err="1"/>
              <a:t>safeandreliablecare.com</a:t>
            </a:r>
            <a:r>
              <a:rPr lang="en-US" sz="1050" dirty="0"/>
              <a:t>/score-survey.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Shanafelt</a:t>
            </a:r>
            <a:r>
              <a:rPr lang="en-US" sz="1050" dirty="0"/>
              <a:t>, T., </a:t>
            </a:r>
            <a:r>
              <a:rPr lang="en-US" sz="1050" dirty="0" err="1"/>
              <a:t>Ripp</a:t>
            </a:r>
            <a:r>
              <a:rPr lang="en-US" sz="1050" dirty="0"/>
              <a:t>, J., &amp; </a:t>
            </a:r>
            <a:r>
              <a:rPr lang="en-US" sz="1050" dirty="0" err="1"/>
              <a:t>Trockel</a:t>
            </a:r>
            <a:r>
              <a:rPr lang="en-US" sz="1050" dirty="0"/>
              <a:t>, M. (2020). Understanding and Addressing Sources of Anxiety Among Health Care Professionals During the COVID-19 Pandemic. </a:t>
            </a:r>
            <a:r>
              <a:rPr lang="en-US" sz="1050" i="1" dirty="0"/>
              <a:t>Jama</a:t>
            </a:r>
            <a:r>
              <a:rPr lang="en-US" sz="1050" dirty="0"/>
              <a:t>, </a:t>
            </a:r>
            <a:r>
              <a:rPr lang="en-US" sz="1050" i="1" dirty="0"/>
              <a:t>323</a:t>
            </a:r>
            <a:r>
              <a:rPr lang="en-US" sz="1050" dirty="0"/>
              <a:t>(21), 2133. https://</a:t>
            </a:r>
            <a:r>
              <a:rPr lang="en-US" sz="1050" dirty="0" err="1"/>
              <a:t>doi.org</a:t>
            </a:r>
            <a:r>
              <a:rPr lang="en-US" sz="1050" dirty="0"/>
              <a:t>/10.1001/jama.2020.5893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Shechter, A., Diaz, F., </a:t>
            </a:r>
            <a:r>
              <a:rPr lang="en-US" sz="1050" dirty="0" err="1"/>
              <a:t>Moise</a:t>
            </a:r>
            <a:r>
              <a:rPr lang="en-US" sz="1050" dirty="0"/>
              <a:t>, N., Anstey, D. E., Ye, S., Agarwal, S., … Abdalla, M. (2020). Psychological distress, coping behaviors, and preferences for support among New York healthcare workers during the COVID-19 pandemic. </a:t>
            </a:r>
            <a:r>
              <a:rPr lang="en-US" sz="1050" i="1" dirty="0"/>
              <a:t>General Hospital Psychiatry</a:t>
            </a:r>
            <a:r>
              <a:rPr lang="en-US" sz="1050" dirty="0"/>
              <a:t>, </a:t>
            </a:r>
            <a:r>
              <a:rPr lang="en-US" sz="1050" i="1" dirty="0"/>
              <a:t>66</a:t>
            </a:r>
            <a:r>
              <a:rPr lang="en-US" sz="1050" dirty="0"/>
              <a:t>, 1–8. https://</a:t>
            </a:r>
            <a:r>
              <a:rPr lang="en-US" sz="1050" dirty="0" err="1"/>
              <a:t>doi.org</a:t>
            </a:r>
            <a:r>
              <a:rPr lang="en-US" sz="1050" dirty="0"/>
              <a:t>/10.1016/j.genhosppsych.2020.06.007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Sinsky</a:t>
            </a:r>
            <a:r>
              <a:rPr lang="en-US" sz="1050" dirty="0"/>
              <a:t>, C. A., Daugherty </a:t>
            </a:r>
            <a:r>
              <a:rPr lang="en-US" sz="1050" dirty="0" err="1"/>
              <a:t>Biddison</a:t>
            </a:r>
            <a:r>
              <a:rPr lang="en-US" sz="1050" dirty="0"/>
              <a:t>, L., Mallick, A., </a:t>
            </a:r>
            <a:r>
              <a:rPr lang="en-US" sz="1050" dirty="0" err="1"/>
              <a:t>Legreid</a:t>
            </a:r>
            <a:r>
              <a:rPr lang="en-US" sz="1050" dirty="0"/>
              <a:t> </a:t>
            </a:r>
            <a:r>
              <a:rPr lang="en-US" sz="1050" dirty="0" err="1"/>
              <a:t>Dopp</a:t>
            </a:r>
            <a:r>
              <a:rPr lang="en-US" sz="1050" dirty="0"/>
              <a:t>, A., </a:t>
            </a:r>
            <a:r>
              <a:rPr lang="en-US" sz="1050" dirty="0" err="1"/>
              <a:t>Perlo</a:t>
            </a:r>
            <a:r>
              <a:rPr lang="en-US" sz="1050" dirty="0"/>
              <a:t>, J., Lynn, L., &amp; Smith, C. D. (2020). Organizational Evidence-Based and Promising Practices for Improving Clinician Well-Being. </a:t>
            </a:r>
            <a:r>
              <a:rPr lang="en-US" sz="1050" i="1" dirty="0"/>
              <a:t>NAM Perspectives</a:t>
            </a:r>
            <a:r>
              <a:rPr lang="en-US" sz="1050" dirty="0"/>
              <a:t>. https://</a:t>
            </a:r>
            <a:r>
              <a:rPr lang="en-US" sz="1050" dirty="0" err="1"/>
              <a:t>doi.org</a:t>
            </a:r>
            <a:r>
              <a:rPr lang="en-US" sz="1050" dirty="0"/>
              <a:t>/https://</a:t>
            </a:r>
            <a:r>
              <a:rPr lang="en-US" sz="1050" dirty="0" err="1"/>
              <a:t>doi.org</a:t>
            </a:r>
            <a:r>
              <a:rPr lang="en-US" sz="1050" dirty="0"/>
              <a:t>/10.31478/202011a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Su, T., Lien, T., Yang, C., Su, Y., Wang, J., Tsai, S., &amp; Yin, J. (2007). Prevalence of psychiatric morbidity and psychological adaptation of the nurses in a structured SARS caring unit during outbreak: A prospective and periodic assessment study in Taiwan. </a:t>
            </a:r>
            <a:r>
              <a:rPr lang="en-US" sz="1050" i="1" dirty="0"/>
              <a:t>Journal of Psychiatric Research</a:t>
            </a:r>
            <a:r>
              <a:rPr lang="en-US" sz="1050" dirty="0"/>
              <a:t>, </a:t>
            </a:r>
            <a:r>
              <a:rPr lang="en-US" sz="1050" i="1" dirty="0"/>
              <a:t>41</a:t>
            </a:r>
            <a:r>
              <a:rPr lang="en-US" sz="1050" dirty="0"/>
              <a:t>(1-2), 119–130. https://</a:t>
            </a:r>
            <a:r>
              <a:rPr lang="en-US" sz="1050" dirty="0" err="1"/>
              <a:t>doi.org</a:t>
            </a:r>
            <a:r>
              <a:rPr lang="en-US" sz="1050" dirty="0"/>
              <a:t>/10.1016/j.jpsychires.2005.12.006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Well-Being Index. (n.d.). Research Document. </a:t>
            </a:r>
            <a:r>
              <a:rPr lang="en-US" sz="1050" dirty="0" err="1"/>
              <a:t>mededwebs.com</a:t>
            </a:r>
            <a:r>
              <a:rPr lang="en-US" sz="1050" dirty="0"/>
              <a:t>.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Wu, P., Fang, Y., Guan, Z., Fan, B., Kong, J., Yao, Z., … Hoven, C. W. (2009). The Psychological Impact of the SARS Epidemic on Hospital Employees in China: Exposure, Risk Perception, and Altruistic Acceptance of Risk. </a:t>
            </a:r>
            <a:r>
              <a:rPr lang="en-US" sz="1050" i="1" dirty="0"/>
              <a:t>The Canadian Journal of Psychiatry</a:t>
            </a:r>
            <a:r>
              <a:rPr lang="en-US" sz="1050" dirty="0"/>
              <a:t>, </a:t>
            </a:r>
            <a:r>
              <a:rPr lang="en-US" sz="1050" i="1" dirty="0"/>
              <a:t>54</a:t>
            </a:r>
            <a:r>
              <a:rPr lang="en-US" sz="1050" dirty="0"/>
              <a:t>(5), 302–311. https://</a:t>
            </a:r>
            <a:r>
              <a:rPr lang="en-US" sz="1050" dirty="0" err="1"/>
              <a:t>doi.org</a:t>
            </a:r>
            <a:r>
              <a:rPr lang="en-US" sz="1050" dirty="0"/>
              <a:t>/10.1177/070674370905400504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World Health Organization. (2014). A universal truth: no health without a workforce. World Health Organization. </a:t>
            </a:r>
            <a:endParaRPr lang="en-US" sz="1050" dirty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BB370D-DB94-3B4A-AE8C-FFBBAF07E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556" y="2278145"/>
            <a:ext cx="1633728" cy="2450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134D88-91AC-434C-B7B9-B575FCC39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07" y="911091"/>
            <a:ext cx="3210149" cy="4815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B1E6A0-C736-9F4D-92D4-CC011125C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479" y="2278145"/>
            <a:ext cx="1633728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E5281A-0B93-E74C-BBFE-AEDF2B97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the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990FF-344F-5542-B792-019C92D94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0315"/>
            <a:ext cx="10554574" cy="3636511"/>
          </a:xfrm>
        </p:spPr>
        <p:txBody>
          <a:bodyPr/>
          <a:lstStyle/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Disengaged nurses lead to turnover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Cost of turnover is about $46,000 for one nurse (NSI Nursing Solutions Inc.,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Annual system costs for turnover are $3.6M to $6.1M (NSI Nursing Solutions Inc., 2020)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Insufficient nurse numbers have widespread effects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Increased mortality rates, infection rates, readmission rates 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Results in higher insurance premiums, cost sharing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Loss of tax revenue and decreased public funding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Severe economic impacts, such as  reduced GDP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E094CD-916F-2F40-9C1E-2D53C749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20" y="3938464"/>
            <a:ext cx="2887654" cy="20983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130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7816-8F02-3B48-9773-A9D4E011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C820-A99F-EB40-8368-23646B0EC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What are the effects of the COVID-19 pandemic on nursing workforce well-being? Can a system-level program improve nursing wellness and retention?</a:t>
            </a:r>
          </a:p>
        </p:txBody>
      </p:sp>
    </p:spTree>
    <p:extLst>
      <p:ext uri="{BB962C8B-B14F-4D97-AF65-F5344CB8AC3E}">
        <p14:creationId xmlns:p14="http://schemas.microsoft.com/office/powerpoint/2010/main" val="210314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31A3-ACFF-B44D-9E62-B8858F11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BEBB-0969-BF4E-8B4E-7E5BD482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00" y="2498733"/>
            <a:ext cx="7070646" cy="3636511"/>
          </a:xfrm>
        </p:spPr>
        <p:txBody>
          <a:bodyPr/>
          <a:lstStyle/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Infectious Disease Outbreaks and Psychological Distress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Manifested through a number of various symptoms, such as sleep disturbances, traumatic stress, depression, and anxiety (Schechter et al., 2020; Lai et al., 2020; Kang et al., 2020; Lee et al., 2018; Su et al., 2007; </a:t>
            </a:r>
            <a:r>
              <a:rPr lang="en-US" dirty="0" err="1"/>
              <a:t>McAlonan</a:t>
            </a:r>
            <a:r>
              <a:rPr lang="en-US" dirty="0"/>
              <a:t> et al., 2007; Wu et al., 2009)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Nurses are at an increased risk (Schechter et al., 2020; Kang et al., 2020; Lai et al.,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Can have lasting effects on the nursing workforce (</a:t>
            </a:r>
            <a:r>
              <a:rPr lang="en-US" dirty="0" err="1"/>
              <a:t>McAlonan</a:t>
            </a:r>
            <a:r>
              <a:rPr lang="en-US" dirty="0"/>
              <a:t> et al., 2007, Wu et al., 2009; Lee et al., 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8E043-9A5D-854B-9E4A-0C4A4347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41" y="3244011"/>
            <a:ext cx="3210157" cy="18057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5449-6522-5141-B244-89985F50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8434-E7BA-5E4B-B387-A7D39C6A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222500"/>
            <a:ext cx="7075913" cy="3636963"/>
          </a:xfrm>
        </p:spPr>
        <p:txBody>
          <a:bodyPr/>
          <a:lstStyle/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Trauma, Compassion Fatigue, and Burnout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Well-documented in the nursing literature, especially within military nursing (</a:t>
            </a:r>
            <a:r>
              <a:rPr lang="en-US" dirty="0" err="1"/>
              <a:t>Chargualaf</a:t>
            </a:r>
            <a:r>
              <a:rPr lang="en-US" dirty="0"/>
              <a:t> &amp; Elliott, 2019)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COVID-19 presents many care challenges that parallel war-time nursing (Kiser &amp; </a:t>
            </a:r>
            <a:r>
              <a:rPr lang="en-US" dirty="0" err="1"/>
              <a:t>Bernacki</a:t>
            </a:r>
            <a:r>
              <a:rPr lang="en-US" dirty="0"/>
              <a:t>, 2020; Shechter et al.,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Rates of compassion fatigue and burnout are at crisis levels within nursing (Kelly,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Little intervention at the policy or system level (Maben &amp; Bridges,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DA350-DA63-F645-B081-F92C7BC7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878" y="3176320"/>
            <a:ext cx="2590645" cy="17293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7C1-D02B-694B-B6B8-A2C06DF2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950B-D481-DD4D-B8B5-CA827636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423222"/>
            <a:ext cx="6429143" cy="3636963"/>
          </a:xfrm>
        </p:spPr>
        <p:txBody>
          <a:bodyPr/>
          <a:lstStyle/>
          <a:p>
            <a:pPr fontAlgn="auto">
              <a:buFont typeface="Wingdings 2" charset="2"/>
              <a:buChar char=""/>
              <a:defRPr/>
            </a:pPr>
            <a:r>
              <a:rPr lang="en-US" dirty="0"/>
              <a:t>The Unknown – Something New for Modern American Healthcare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About 70% of healthcare workers reported uncertainty, or lack of control, as a major cause of overall psychological distress (Shechter et al., 2020)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en-US" dirty="0"/>
              <a:t>National survey of hospitals and healthcare leaders showed that administrators expressed concern about uncertainty and its emotional toll on staff (Grimm, 2020)</a:t>
            </a:r>
          </a:p>
          <a:p>
            <a:pPr lvl="1" fontAlgn="auto">
              <a:buFont typeface="Wingdings 2" charset="2"/>
              <a:buChar char=""/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A7C59-3291-DF4D-B18B-B36AEB77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78" y="3123136"/>
            <a:ext cx="2883390" cy="21625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542C-D12B-FF4C-9654-52E00BA1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Project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59143-3E57-D74F-B7DB-78520AD7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116" y="2408238"/>
            <a:ext cx="5604208" cy="3687762"/>
          </a:xfrm>
        </p:spPr>
        <p:txBody>
          <a:bodyPr>
            <a:normAutofit/>
          </a:bodyPr>
          <a:lstStyle/>
          <a:p>
            <a:pPr marL="457200" lvl="1" indent="0" fontAlgn="auto">
              <a:buNone/>
              <a:defRPr/>
            </a:pPr>
            <a:r>
              <a:rPr lang="en-US" sz="2000" dirty="0"/>
              <a:t>To evaluate St. Joseph Mercy’s system-level </a:t>
            </a:r>
            <a:r>
              <a:rPr lang="en-US" sz="2000" i="1" dirty="0"/>
              <a:t>Resiliency Rounder Program</a:t>
            </a:r>
            <a:r>
              <a:rPr lang="en-US" sz="2000" dirty="0"/>
              <a:t> to determine whether the program is effective in supporting nurse well-being and in decreasing intent to leave current roles, the organization, and/or the nursing profession related to the COVID-19 pandemic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7D7D3-DB06-0D4C-8C51-C22DE896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690500"/>
            <a:ext cx="4732178" cy="3123238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865D4423E4EA0278E641D06D2E4" ma:contentTypeVersion="8" ma:contentTypeDescription="Create a new document." ma:contentTypeScope="" ma:versionID="6aa46909d69370b129df0d85318ae07a">
  <xsd:schema xmlns:xsd="http://www.w3.org/2001/XMLSchema" xmlns:xs="http://www.w3.org/2001/XMLSchema" xmlns:p="http://schemas.microsoft.com/office/2006/metadata/properties" xmlns:ns2="2d26433f-30ea-466d-b9f4-087c63903acc" xmlns:ns3="76974f8a-8a23-4a4c-8116-e4747a4a016e" targetNamespace="http://schemas.microsoft.com/office/2006/metadata/properties" ma:root="true" ma:fieldsID="d5417010173beef19e0fa2bae8e99bd8" ns2:_="" ns3:_="">
    <xsd:import namespace="2d26433f-30ea-466d-b9f4-087c63903acc"/>
    <xsd:import namespace="76974f8a-8a23-4a4c-8116-e4747a4a0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6433f-30ea-466d-b9f4-087c63903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74f8a-8a23-4a4c-8116-e4747a4a0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540A0A-B338-4A71-B98E-CC67A0F3C3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C3DBF9-6FC1-424B-ABF8-038DBE52C1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E92979-F25C-4799-B69D-023D235A7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6433f-30ea-466d-b9f4-087c63903acc"/>
    <ds:schemaRef ds:uri="76974f8a-8a23-4a4c-8116-e4747a4a0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17766</TotalTime>
  <Words>3697</Words>
  <Application>Microsoft Office PowerPoint</Application>
  <PresentationFormat>Widescreen</PresentationFormat>
  <Paragraphs>293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Times New Roman</vt:lpstr>
      <vt:lpstr>Wingdings 2</vt:lpstr>
      <vt:lpstr>Quotable</vt:lpstr>
      <vt:lpstr>Battling A Parallel Pandemic: An Evaluation of Sustainable System-Level Nursing Support in Response To COVID-19 </vt:lpstr>
      <vt:lpstr>PowerPoint Presentation</vt:lpstr>
      <vt:lpstr>Background – Parallel Pandemic</vt:lpstr>
      <vt:lpstr>Significance of the Problem</vt:lpstr>
      <vt:lpstr>Clinical Question</vt:lpstr>
      <vt:lpstr>Literature Review</vt:lpstr>
      <vt:lpstr>Literature Review</vt:lpstr>
      <vt:lpstr>Literature Review</vt:lpstr>
      <vt:lpstr>Project Purpose</vt:lpstr>
      <vt:lpstr>Theoretical Framework</vt:lpstr>
      <vt:lpstr>SWOT</vt:lpstr>
      <vt:lpstr>Project Design – Mixed Methods</vt:lpstr>
      <vt:lpstr>Methods – Key Outcome Measures</vt:lpstr>
      <vt:lpstr>Evaluation - Tools</vt:lpstr>
      <vt:lpstr>Statistical Methods and Analysis</vt:lpstr>
      <vt:lpstr>Results – Survey Demographics</vt:lpstr>
      <vt:lpstr>Results – Well-Being Index</vt:lpstr>
      <vt:lpstr>Results – Intent to Leave</vt:lpstr>
      <vt:lpstr>Results – Key Outcome Measures</vt:lpstr>
      <vt:lpstr>Results – Key Outcome Measures</vt:lpstr>
      <vt:lpstr>Results – Key Outcome Measures</vt:lpstr>
      <vt:lpstr>Results – Key Outcome Measures</vt:lpstr>
      <vt:lpstr>Results – Qualitative Interviews</vt:lpstr>
      <vt:lpstr>Results – COVID-19 Units</vt:lpstr>
      <vt:lpstr>Results – COVID-19 Units</vt:lpstr>
      <vt:lpstr>Results – COVID-19 Units</vt:lpstr>
      <vt:lpstr>Results – COVID-19 Units</vt:lpstr>
      <vt:lpstr>Results- Costs</vt:lpstr>
      <vt:lpstr>Discussion</vt:lpstr>
      <vt:lpstr>Discussion</vt:lpstr>
      <vt:lpstr>Sustainability Plan</vt:lpstr>
      <vt:lpstr>Implications for Nursing Practice</vt:lpstr>
      <vt:lpstr>Implications for Nursing Practice</vt:lpstr>
      <vt:lpstr>Thank you…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Proposal Presentation</dc:title>
  <dc:creator>Joe Gifford</dc:creator>
  <cp:lastModifiedBy>Sara J. Armstrong</cp:lastModifiedBy>
  <cp:revision>118</cp:revision>
  <dcterms:created xsi:type="dcterms:W3CDTF">2020-07-31T03:16:13Z</dcterms:created>
  <dcterms:modified xsi:type="dcterms:W3CDTF">2022-01-06T19:13:54Z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0x0101008BA67865D4423E4EA0278E641D06D2E4</vt:lpwstr>
  </property>
</Properties>
</file>