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77" r:id="rId7"/>
    <p:sldId id="261" r:id="rId8"/>
    <p:sldId id="262" r:id="rId9"/>
    <p:sldId id="263" r:id="rId10"/>
    <p:sldId id="264" r:id="rId11"/>
    <p:sldId id="280" r:id="rId12"/>
    <p:sldId id="281" r:id="rId13"/>
    <p:sldId id="272" r:id="rId14"/>
    <p:sldId id="266" r:id="rId15"/>
    <p:sldId id="278" r:id="rId16"/>
    <p:sldId id="279" r:id="rId17"/>
    <p:sldId id="282" r:id="rId18"/>
    <p:sldId id="273" r:id="rId19"/>
    <p:sldId id="283" r:id="rId20"/>
    <p:sldId id="270" r:id="rId21"/>
    <p:sldId id="271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BEE9F-E472-4E49-A34D-BE4E0251F64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09D96-1727-4233-B25B-DB612043C0DF}">
      <dgm:prSet/>
      <dgm:spPr/>
      <dgm:t>
        <a:bodyPr/>
        <a:lstStyle/>
        <a:p>
          <a:r>
            <a:rPr lang="en-US" dirty="0"/>
            <a:t>In 2017 1.5 million ED visits for suicide ideation or attempt. Covid has increased these numbers</a:t>
          </a:r>
        </a:p>
      </dgm:t>
    </dgm:pt>
    <dgm:pt modelId="{5C309B19-7B8C-4870-AAEE-E9A0228078AC}" type="parTrans" cxnId="{466573F6-2D67-4018-A159-5B9BD0F9462A}">
      <dgm:prSet/>
      <dgm:spPr/>
      <dgm:t>
        <a:bodyPr/>
        <a:lstStyle/>
        <a:p>
          <a:endParaRPr lang="en-US"/>
        </a:p>
      </dgm:t>
    </dgm:pt>
    <dgm:pt modelId="{5876CD9E-8760-415F-A88D-DBAE2568AC50}" type="sibTrans" cxnId="{466573F6-2D67-4018-A159-5B9BD0F9462A}">
      <dgm:prSet/>
      <dgm:spPr/>
      <dgm:t>
        <a:bodyPr/>
        <a:lstStyle/>
        <a:p>
          <a:endParaRPr lang="en-US"/>
        </a:p>
      </dgm:t>
    </dgm:pt>
    <dgm:pt modelId="{23481EB7-E078-4E23-8AF4-999A73CFD927}">
      <dgm:prSet/>
      <dgm:spPr/>
      <dgm:t>
        <a:bodyPr/>
        <a:lstStyle/>
        <a:p>
          <a:r>
            <a:rPr lang="en-US"/>
            <a:t>10</a:t>
          </a:r>
          <a:r>
            <a:rPr lang="en-US" baseline="30000"/>
            <a:t>th</a:t>
          </a:r>
          <a:r>
            <a:rPr lang="en-US"/>
            <a:t> leading cause of death in the USA</a:t>
          </a:r>
        </a:p>
      </dgm:t>
    </dgm:pt>
    <dgm:pt modelId="{3AFCDFBA-54E3-4F23-B68E-ACF4CD840114}" type="parTrans" cxnId="{0F8CA8D4-4826-4957-9964-2FC3AB402312}">
      <dgm:prSet/>
      <dgm:spPr/>
      <dgm:t>
        <a:bodyPr/>
        <a:lstStyle/>
        <a:p>
          <a:endParaRPr lang="en-US"/>
        </a:p>
      </dgm:t>
    </dgm:pt>
    <dgm:pt modelId="{FB872414-D905-4000-BF6B-EA9F7BC1CE20}" type="sibTrans" cxnId="{0F8CA8D4-4826-4957-9964-2FC3AB402312}">
      <dgm:prSet/>
      <dgm:spPr/>
      <dgm:t>
        <a:bodyPr/>
        <a:lstStyle/>
        <a:p>
          <a:endParaRPr lang="en-US"/>
        </a:p>
      </dgm:t>
    </dgm:pt>
    <dgm:pt modelId="{0206F8DD-A2D6-49F9-A3D5-501335832B92}">
      <dgm:prSet/>
      <dgm:spPr/>
      <dgm:t>
        <a:bodyPr/>
        <a:lstStyle/>
        <a:p>
          <a:r>
            <a:rPr lang="en-US"/>
            <a:t>Few psych resources available. Local agencies incentivized by the State to keep patients out of inpatient settings</a:t>
          </a:r>
        </a:p>
      </dgm:t>
    </dgm:pt>
    <dgm:pt modelId="{878327AB-F418-4DD8-81E0-4CD13D6669D4}" type="parTrans" cxnId="{FBA81A24-FF19-40EA-996E-F9200493E21A}">
      <dgm:prSet/>
      <dgm:spPr/>
      <dgm:t>
        <a:bodyPr/>
        <a:lstStyle/>
        <a:p>
          <a:endParaRPr lang="en-US"/>
        </a:p>
      </dgm:t>
    </dgm:pt>
    <dgm:pt modelId="{C3635686-93F0-420C-898E-A7254D4CD27C}" type="sibTrans" cxnId="{FBA81A24-FF19-40EA-996E-F9200493E21A}">
      <dgm:prSet/>
      <dgm:spPr/>
      <dgm:t>
        <a:bodyPr/>
        <a:lstStyle/>
        <a:p>
          <a:endParaRPr lang="en-US"/>
        </a:p>
      </dgm:t>
    </dgm:pt>
    <dgm:pt modelId="{BF4F5C91-5F5B-483B-A54B-11791431F0BC}">
      <dgm:prSet/>
      <dgm:spPr/>
      <dgm:t>
        <a:bodyPr/>
        <a:lstStyle/>
        <a:p>
          <a:r>
            <a:rPr lang="en-US"/>
            <a:t>Michigan MHC has not been reformed since 1974</a:t>
          </a:r>
        </a:p>
      </dgm:t>
    </dgm:pt>
    <dgm:pt modelId="{46CE79E9-BC11-4203-BB02-172D17BAE285}" type="parTrans" cxnId="{57BC9C7E-FB80-4C6B-8E28-2074CA224014}">
      <dgm:prSet/>
      <dgm:spPr/>
      <dgm:t>
        <a:bodyPr/>
        <a:lstStyle/>
        <a:p>
          <a:endParaRPr lang="en-US"/>
        </a:p>
      </dgm:t>
    </dgm:pt>
    <dgm:pt modelId="{E7FA74BA-043D-4B8E-9064-842E1108F680}" type="sibTrans" cxnId="{57BC9C7E-FB80-4C6B-8E28-2074CA224014}">
      <dgm:prSet/>
      <dgm:spPr/>
      <dgm:t>
        <a:bodyPr/>
        <a:lstStyle/>
        <a:p>
          <a:endParaRPr lang="en-US"/>
        </a:p>
      </dgm:t>
    </dgm:pt>
    <dgm:pt modelId="{4C49B4E7-7E15-41A1-A2E9-DD44CD844721}">
      <dgm:prSet/>
      <dgm:spPr/>
      <dgm:t>
        <a:bodyPr/>
        <a:lstStyle/>
        <a:p>
          <a:r>
            <a:rPr lang="en-US"/>
            <a:t>Suicidal patients wait in ED for disposition for long periods of time</a:t>
          </a:r>
        </a:p>
      </dgm:t>
    </dgm:pt>
    <dgm:pt modelId="{C8B18C87-9225-4479-9143-822AAC61DC6E}" type="parTrans" cxnId="{6824AF07-2BF5-4949-864D-50B8A257E789}">
      <dgm:prSet/>
      <dgm:spPr/>
      <dgm:t>
        <a:bodyPr/>
        <a:lstStyle/>
        <a:p>
          <a:endParaRPr lang="en-US"/>
        </a:p>
      </dgm:t>
    </dgm:pt>
    <dgm:pt modelId="{158AC6C4-664C-4D20-8EBD-1AF6183B4A55}" type="sibTrans" cxnId="{6824AF07-2BF5-4949-864D-50B8A257E789}">
      <dgm:prSet/>
      <dgm:spPr/>
      <dgm:t>
        <a:bodyPr/>
        <a:lstStyle/>
        <a:p>
          <a:endParaRPr lang="en-US"/>
        </a:p>
      </dgm:t>
    </dgm:pt>
    <dgm:pt modelId="{08C4A819-84EA-4315-A15D-46FC2233081A}">
      <dgm:prSet/>
      <dgm:spPr/>
      <dgm:t>
        <a:bodyPr/>
        <a:lstStyle/>
        <a:p>
          <a:r>
            <a:rPr lang="en-US" dirty="0"/>
            <a:t>Quality Improvement project took place in ED and designated space to move patients out of the hallway to a more appropriate and safe setting</a:t>
          </a:r>
        </a:p>
      </dgm:t>
    </dgm:pt>
    <dgm:pt modelId="{64D20AD2-1D64-4A33-854C-A641B44670EF}" type="parTrans" cxnId="{87F8D76E-612D-4F9C-B5E2-7D250EF018D9}">
      <dgm:prSet/>
      <dgm:spPr/>
      <dgm:t>
        <a:bodyPr/>
        <a:lstStyle/>
        <a:p>
          <a:endParaRPr lang="en-US"/>
        </a:p>
      </dgm:t>
    </dgm:pt>
    <dgm:pt modelId="{CBD6C44B-E290-4E80-B2E3-C9005DE8BD66}" type="sibTrans" cxnId="{87F8D76E-612D-4F9C-B5E2-7D250EF018D9}">
      <dgm:prSet/>
      <dgm:spPr/>
      <dgm:t>
        <a:bodyPr/>
        <a:lstStyle/>
        <a:p>
          <a:endParaRPr lang="en-US"/>
        </a:p>
      </dgm:t>
    </dgm:pt>
    <dgm:pt modelId="{C4CFD464-8939-4FDE-9E24-4F50364EE48D}" type="pres">
      <dgm:prSet presAssocID="{160BEE9F-E472-4E49-A34D-BE4E0251F64D}" presName="diagram" presStyleCnt="0">
        <dgm:presLayoutVars>
          <dgm:dir/>
          <dgm:resizeHandles val="exact"/>
        </dgm:presLayoutVars>
      </dgm:prSet>
      <dgm:spPr/>
    </dgm:pt>
    <dgm:pt modelId="{533F40E9-E56A-4817-A86F-F2301F8784FB}" type="pres">
      <dgm:prSet presAssocID="{E1509D96-1727-4233-B25B-DB612043C0DF}" presName="node" presStyleLbl="node1" presStyleIdx="0" presStyleCnt="6">
        <dgm:presLayoutVars>
          <dgm:bulletEnabled val="1"/>
        </dgm:presLayoutVars>
      </dgm:prSet>
      <dgm:spPr/>
    </dgm:pt>
    <dgm:pt modelId="{61E559DE-9FCF-49A4-A96E-FAE43F5D2E88}" type="pres">
      <dgm:prSet presAssocID="{5876CD9E-8760-415F-A88D-DBAE2568AC50}" presName="sibTrans" presStyleCnt="0"/>
      <dgm:spPr/>
    </dgm:pt>
    <dgm:pt modelId="{98C4606F-C4EF-4057-BB9B-B779DF677C08}" type="pres">
      <dgm:prSet presAssocID="{23481EB7-E078-4E23-8AF4-999A73CFD927}" presName="node" presStyleLbl="node1" presStyleIdx="1" presStyleCnt="6">
        <dgm:presLayoutVars>
          <dgm:bulletEnabled val="1"/>
        </dgm:presLayoutVars>
      </dgm:prSet>
      <dgm:spPr/>
    </dgm:pt>
    <dgm:pt modelId="{4CB4B9DF-E9EA-4662-B992-9B20B78A3B24}" type="pres">
      <dgm:prSet presAssocID="{FB872414-D905-4000-BF6B-EA9F7BC1CE20}" presName="sibTrans" presStyleCnt="0"/>
      <dgm:spPr/>
    </dgm:pt>
    <dgm:pt modelId="{1130F1BF-93B7-430F-8B41-9C8639C2712D}" type="pres">
      <dgm:prSet presAssocID="{0206F8DD-A2D6-49F9-A3D5-501335832B92}" presName="node" presStyleLbl="node1" presStyleIdx="2" presStyleCnt="6">
        <dgm:presLayoutVars>
          <dgm:bulletEnabled val="1"/>
        </dgm:presLayoutVars>
      </dgm:prSet>
      <dgm:spPr/>
    </dgm:pt>
    <dgm:pt modelId="{0F2B1256-F734-4A4D-96A5-3375028D8D05}" type="pres">
      <dgm:prSet presAssocID="{C3635686-93F0-420C-898E-A7254D4CD27C}" presName="sibTrans" presStyleCnt="0"/>
      <dgm:spPr/>
    </dgm:pt>
    <dgm:pt modelId="{878C3B1C-FF60-4860-ABB1-2540DDFF9140}" type="pres">
      <dgm:prSet presAssocID="{BF4F5C91-5F5B-483B-A54B-11791431F0BC}" presName="node" presStyleLbl="node1" presStyleIdx="3" presStyleCnt="6">
        <dgm:presLayoutVars>
          <dgm:bulletEnabled val="1"/>
        </dgm:presLayoutVars>
      </dgm:prSet>
      <dgm:spPr/>
    </dgm:pt>
    <dgm:pt modelId="{7177FE4D-4FFB-40FE-9319-290441D38116}" type="pres">
      <dgm:prSet presAssocID="{E7FA74BA-043D-4B8E-9064-842E1108F680}" presName="sibTrans" presStyleCnt="0"/>
      <dgm:spPr/>
    </dgm:pt>
    <dgm:pt modelId="{64C32A1A-FAD5-4EBD-BA37-794BAB9FDBA7}" type="pres">
      <dgm:prSet presAssocID="{4C49B4E7-7E15-41A1-A2E9-DD44CD844721}" presName="node" presStyleLbl="node1" presStyleIdx="4" presStyleCnt="6">
        <dgm:presLayoutVars>
          <dgm:bulletEnabled val="1"/>
        </dgm:presLayoutVars>
      </dgm:prSet>
      <dgm:spPr/>
    </dgm:pt>
    <dgm:pt modelId="{5BF47453-4400-435D-AB83-E2B1C447A5E8}" type="pres">
      <dgm:prSet presAssocID="{158AC6C4-664C-4D20-8EBD-1AF6183B4A55}" presName="sibTrans" presStyleCnt="0"/>
      <dgm:spPr/>
    </dgm:pt>
    <dgm:pt modelId="{B6C36964-480A-4E8B-8DEE-06D4E0082A71}" type="pres">
      <dgm:prSet presAssocID="{08C4A819-84EA-4315-A15D-46FC2233081A}" presName="node" presStyleLbl="node1" presStyleIdx="5" presStyleCnt="6">
        <dgm:presLayoutVars>
          <dgm:bulletEnabled val="1"/>
        </dgm:presLayoutVars>
      </dgm:prSet>
      <dgm:spPr/>
    </dgm:pt>
  </dgm:ptLst>
  <dgm:cxnLst>
    <dgm:cxn modelId="{6824AF07-2BF5-4949-864D-50B8A257E789}" srcId="{160BEE9F-E472-4E49-A34D-BE4E0251F64D}" destId="{4C49B4E7-7E15-41A1-A2E9-DD44CD844721}" srcOrd="4" destOrd="0" parTransId="{C8B18C87-9225-4479-9143-822AAC61DC6E}" sibTransId="{158AC6C4-664C-4D20-8EBD-1AF6183B4A55}"/>
    <dgm:cxn modelId="{6BDC5A0D-0A67-4F42-A0AF-11499AE5A75A}" type="presOf" srcId="{4C49B4E7-7E15-41A1-A2E9-DD44CD844721}" destId="{64C32A1A-FAD5-4EBD-BA37-794BAB9FDBA7}" srcOrd="0" destOrd="0" presId="urn:microsoft.com/office/officeart/2005/8/layout/default"/>
    <dgm:cxn modelId="{6707121A-EF22-40EA-B718-B4BD34649B27}" type="presOf" srcId="{0206F8DD-A2D6-49F9-A3D5-501335832B92}" destId="{1130F1BF-93B7-430F-8B41-9C8639C2712D}" srcOrd="0" destOrd="0" presId="urn:microsoft.com/office/officeart/2005/8/layout/default"/>
    <dgm:cxn modelId="{FBA81A24-FF19-40EA-996E-F9200493E21A}" srcId="{160BEE9F-E472-4E49-A34D-BE4E0251F64D}" destId="{0206F8DD-A2D6-49F9-A3D5-501335832B92}" srcOrd="2" destOrd="0" parTransId="{878327AB-F418-4DD8-81E0-4CD13D6669D4}" sibTransId="{C3635686-93F0-420C-898E-A7254D4CD27C}"/>
    <dgm:cxn modelId="{ECEC7C27-D04C-47B0-A9CE-BE6D667304A5}" type="presOf" srcId="{BF4F5C91-5F5B-483B-A54B-11791431F0BC}" destId="{878C3B1C-FF60-4860-ABB1-2540DDFF9140}" srcOrd="0" destOrd="0" presId="urn:microsoft.com/office/officeart/2005/8/layout/default"/>
    <dgm:cxn modelId="{87F8D76E-612D-4F9C-B5E2-7D250EF018D9}" srcId="{160BEE9F-E472-4E49-A34D-BE4E0251F64D}" destId="{08C4A819-84EA-4315-A15D-46FC2233081A}" srcOrd="5" destOrd="0" parTransId="{64D20AD2-1D64-4A33-854C-A641B44670EF}" sibTransId="{CBD6C44B-E290-4E80-B2E3-C9005DE8BD66}"/>
    <dgm:cxn modelId="{376C6F71-23D6-4D04-8229-CD2FC6A83B81}" type="presOf" srcId="{160BEE9F-E472-4E49-A34D-BE4E0251F64D}" destId="{C4CFD464-8939-4FDE-9E24-4F50364EE48D}" srcOrd="0" destOrd="0" presId="urn:microsoft.com/office/officeart/2005/8/layout/default"/>
    <dgm:cxn modelId="{57BC9C7E-FB80-4C6B-8E28-2074CA224014}" srcId="{160BEE9F-E472-4E49-A34D-BE4E0251F64D}" destId="{BF4F5C91-5F5B-483B-A54B-11791431F0BC}" srcOrd="3" destOrd="0" parTransId="{46CE79E9-BC11-4203-BB02-172D17BAE285}" sibTransId="{E7FA74BA-043D-4B8E-9064-842E1108F680}"/>
    <dgm:cxn modelId="{2376C889-F265-462F-A16F-E30EF98F180E}" type="presOf" srcId="{23481EB7-E078-4E23-8AF4-999A73CFD927}" destId="{98C4606F-C4EF-4057-BB9B-B779DF677C08}" srcOrd="0" destOrd="0" presId="urn:microsoft.com/office/officeart/2005/8/layout/default"/>
    <dgm:cxn modelId="{531C63BB-7C3F-497D-B80D-9DB1D5540B02}" type="presOf" srcId="{08C4A819-84EA-4315-A15D-46FC2233081A}" destId="{B6C36964-480A-4E8B-8DEE-06D4E0082A71}" srcOrd="0" destOrd="0" presId="urn:microsoft.com/office/officeart/2005/8/layout/default"/>
    <dgm:cxn modelId="{5B1CF3CC-4A09-459C-945C-3BF5113F5B37}" type="presOf" srcId="{E1509D96-1727-4233-B25B-DB612043C0DF}" destId="{533F40E9-E56A-4817-A86F-F2301F8784FB}" srcOrd="0" destOrd="0" presId="urn:microsoft.com/office/officeart/2005/8/layout/default"/>
    <dgm:cxn modelId="{0F8CA8D4-4826-4957-9964-2FC3AB402312}" srcId="{160BEE9F-E472-4E49-A34D-BE4E0251F64D}" destId="{23481EB7-E078-4E23-8AF4-999A73CFD927}" srcOrd="1" destOrd="0" parTransId="{3AFCDFBA-54E3-4F23-B68E-ACF4CD840114}" sibTransId="{FB872414-D905-4000-BF6B-EA9F7BC1CE20}"/>
    <dgm:cxn modelId="{466573F6-2D67-4018-A159-5B9BD0F9462A}" srcId="{160BEE9F-E472-4E49-A34D-BE4E0251F64D}" destId="{E1509D96-1727-4233-B25B-DB612043C0DF}" srcOrd="0" destOrd="0" parTransId="{5C309B19-7B8C-4870-AAEE-E9A0228078AC}" sibTransId="{5876CD9E-8760-415F-A88D-DBAE2568AC50}"/>
    <dgm:cxn modelId="{559A730B-BDE5-4B6C-BB60-BA47624F8428}" type="presParOf" srcId="{C4CFD464-8939-4FDE-9E24-4F50364EE48D}" destId="{533F40E9-E56A-4817-A86F-F2301F8784FB}" srcOrd="0" destOrd="0" presId="urn:microsoft.com/office/officeart/2005/8/layout/default"/>
    <dgm:cxn modelId="{B9D2B86B-AA18-46BE-90E5-D535F3398437}" type="presParOf" srcId="{C4CFD464-8939-4FDE-9E24-4F50364EE48D}" destId="{61E559DE-9FCF-49A4-A96E-FAE43F5D2E88}" srcOrd="1" destOrd="0" presId="urn:microsoft.com/office/officeart/2005/8/layout/default"/>
    <dgm:cxn modelId="{4CD1DB22-73BA-4C00-ABA3-E58CF53E598A}" type="presParOf" srcId="{C4CFD464-8939-4FDE-9E24-4F50364EE48D}" destId="{98C4606F-C4EF-4057-BB9B-B779DF677C08}" srcOrd="2" destOrd="0" presId="urn:microsoft.com/office/officeart/2005/8/layout/default"/>
    <dgm:cxn modelId="{CD5BF448-DCD7-4E1D-BD86-92153D642A58}" type="presParOf" srcId="{C4CFD464-8939-4FDE-9E24-4F50364EE48D}" destId="{4CB4B9DF-E9EA-4662-B992-9B20B78A3B24}" srcOrd="3" destOrd="0" presId="urn:microsoft.com/office/officeart/2005/8/layout/default"/>
    <dgm:cxn modelId="{9F4D8DBB-1F73-461E-9C6A-03DF58FF49F3}" type="presParOf" srcId="{C4CFD464-8939-4FDE-9E24-4F50364EE48D}" destId="{1130F1BF-93B7-430F-8B41-9C8639C2712D}" srcOrd="4" destOrd="0" presId="urn:microsoft.com/office/officeart/2005/8/layout/default"/>
    <dgm:cxn modelId="{71917BB3-F5C5-4E40-B763-F360312B056D}" type="presParOf" srcId="{C4CFD464-8939-4FDE-9E24-4F50364EE48D}" destId="{0F2B1256-F734-4A4D-96A5-3375028D8D05}" srcOrd="5" destOrd="0" presId="urn:microsoft.com/office/officeart/2005/8/layout/default"/>
    <dgm:cxn modelId="{48E6CB17-64F5-4962-95A7-FA7927EA1577}" type="presParOf" srcId="{C4CFD464-8939-4FDE-9E24-4F50364EE48D}" destId="{878C3B1C-FF60-4860-ABB1-2540DDFF9140}" srcOrd="6" destOrd="0" presId="urn:microsoft.com/office/officeart/2005/8/layout/default"/>
    <dgm:cxn modelId="{E8CEB7D7-2DDC-4D90-8E03-DD79EBAD0B24}" type="presParOf" srcId="{C4CFD464-8939-4FDE-9E24-4F50364EE48D}" destId="{7177FE4D-4FFB-40FE-9319-290441D38116}" srcOrd="7" destOrd="0" presId="urn:microsoft.com/office/officeart/2005/8/layout/default"/>
    <dgm:cxn modelId="{F9991CFA-5C49-48B7-A0D5-C590F16AD4A8}" type="presParOf" srcId="{C4CFD464-8939-4FDE-9E24-4F50364EE48D}" destId="{64C32A1A-FAD5-4EBD-BA37-794BAB9FDBA7}" srcOrd="8" destOrd="0" presId="urn:microsoft.com/office/officeart/2005/8/layout/default"/>
    <dgm:cxn modelId="{3D763464-3D1C-4204-8D4B-43B43D8C598B}" type="presParOf" srcId="{C4CFD464-8939-4FDE-9E24-4F50364EE48D}" destId="{5BF47453-4400-435D-AB83-E2B1C447A5E8}" srcOrd="9" destOrd="0" presId="urn:microsoft.com/office/officeart/2005/8/layout/default"/>
    <dgm:cxn modelId="{3B01B856-5268-44FA-8F96-585FFB932FC7}" type="presParOf" srcId="{C4CFD464-8939-4FDE-9E24-4F50364EE48D}" destId="{B6C36964-480A-4E8B-8DEE-06D4E0082A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79F19-2016-4094-B2ED-AF83F64FBD2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F82103-E888-4B37-AA82-BA04E2AFA66C}">
      <dgm:prSet/>
      <dgm:spPr/>
      <dgm:t>
        <a:bodyPr/>
        <a:lstStyle/>
        <a:p>
          <a:r>
            <a:rPr lang="en-US" b="0" i="0"/>
            <a:t>Utilized questionnaires and observation for staff understanding and satisfaction with new model (pre and post implementation)</a:t>
          </a:r>
          <a:endParaRPr lang="en-US"/>
        </a:p>
      </dgm:t>
    </dgm:pt>
    <dgm:pt modelId="{46D2CA61-4FC2-4746-83D0-6EE4E12DCEA3}" type="parTrans" cxnId="{45D27248-A2E7-4D13-AF81-C6C8008B3404}">
      <dgm:prSet/>
      <dgm:spPr/>
      <dgm:t>
        <a:bodyPr/>
        <a:lstStyle/>
        <a:p>
          <a:endParaRPr lang="en-US"/>
        </a:p>
      </dgm:t>
    </dgm:pt>
    <dgm:pt modelId="{9389DFA2-DAB5-42CA-9B4E-283AADFC0265}" type="sibTrans" cxnId="{45D27248-A2E7-4D13-AF81-C6C8008B3404}">
      <dgm:prSet/>
      <dgm:spPr/>
      <dgm:t>
        <a:bodyPr/>
        <a:lstStyle/>
        <a:p>
          <a:endParaRPr lang="en-US"/>
        </a:p>
      </dgm:t>
    </dgm:pt>
    <dgm:pt modelId="{91546EC2-E48E-4D5A-BF0B-FE2BA69E1179}">
      <dgm:prSet/>
      <dgm:spPr/>
      <dgm:t>
        <a:bodyPr/>
        <a:lstStyle/>
        <a:p>
          <a:r>
            <a:rPr lang="en-US" b="0" i="0" dirty="0"/>
            <a:t>Data collection surrounding appropriate screening tool use</a:t>
          </a:r>
          <a:endParaRPr lang="en-US" dirty="0"/>
        </a:p>
      </dgm:t>
    </dgm:pt>
    <dgm:pt modelId="{46DCFF7E-81C9-4148-918B-2ADC0316C6FC}" type="parTrans" cxnId="{4BF05C6C-45DB-4C2A-AE8C-FA61A54A437B}">
      <dgm:prSet/>
      <dgm:spPr/>
      <dgm:t>
        <a:bodyPr/>
        <a:lstStyle/>
        <a:p>
          <a:endParaRPr lang="en-US"/>
        </a:p>
      </dgm:t>
    </dgm:pt>
    <dgm:pt modelId="{C3A61339-5405-46E4-AAF3-6E841FE4A5E0}" type="sibTrans" cxnId="{4BF05C6C-45DB-4C2A-AE8C-FA61A54A437B}">
      <dgm:prSet/>
      <dgm:spPr/>
      <dgm:t>
        <a:bodyPr/>
        <a:lstStyle/>
        <a:p>
          <a:endParaRPr lang="en-US"/>
        </a:p>
      </dgm:t>
    </dgm:pt>
    <dgm:pt modelId="{65DCF33C-00F7-40B4-9AE4-0DAE8D9CC0C1}">
      <dgm:prSet/>
      <dgm:spPr/>
      <dgm:t>
        <a:bodyPr/>
        <a:lstStyle/>
        <a:p>
          <a:r>
            <a:rPr lang="en-US" b="0" i="0" dirty="0"/>
            <a:t>Data collection surrounding any near miss safety issues</a:t>
          </a:r>
          <a:endParaRPr lang="en-US" dirty="0"/>
        </a:p>
      </dgm:t>
    </dgm:pt>
    <dgm:pt modelId="{8C1BB80C-EC94-441F-9F3D-4DFDB91E96E9}" type="parTrans" cxnId="{451D5A75-09AD-450C-ACC6-89422B173816}">
      <dgm:prSet/>
      <dgm:spPr/>
      <dgm:t>
        <a:bodyPr/>
        <a:lstStyle/>
        <a:p>
          <a:endParaRPr lang="en-US"/>
        </a:p>
      </dgm:t>
    </dgm:pt>
    <dgm:pt modelId="{F5CC7D04-BA42-4C49-9F7C-3A20AB502FB0}" type="sibTrans" cxnId="{451D5A75-09AD-450C-ACC6-89422B173816}">
      <dgm:prSet/>
      <dgm:spPr/>
      <dgm:t>
        <a:bodyPr/>
        <a:lstStyle/>
        <a:p>
          <a:endParaRPr lang="en-US"/>
        </a:p>
      </dgm:t>
    </dgm:pt>
    <dgm:pt modelId="{70C86813-20AB-4025-8900-7AAB1049AFC8}">
      <dgm:prSet/>
      <dgm:spPr/>
      <dgm:t>
        <a:bodyPr/>
        <a:lstStyle/>
        <a:p>
          <a:r>
            <a:rPr lang="en-US" b="0" i="0" dirty="0"/>
            <a:t>Compare and contrast costs of traditional 1:1 model with new model</a:t>
          </a:r>
          <a:endParaRPr lang="en-US" dirty="0"/>
        </a:p>
      </dgm:t>
    </dgm:pt>
    <dgm:pt modelId="{328ADB0B-CA6D-408B-B6FE-05CB0BE492A2}" type="parTrans" cxnId="{42E3BDC8-5F72-4A64-AC61-0ACF60A25F4C}">
      <dgm:prSet/>
      <dgm:spPr/>
      <dgm:t>
        <a:bodyPr/>
        <a:lstStyle/>
        <a:p>
          <a:endParaRPr lang="en-US"/>
        </a:p>
      </dgm:t>
    </dgm:pt>
    <dgm:pt modelId="{04C5F2E3-A6DE-4E36-894B-67C37FC0C778}" type="sibTrans" cxnId="{42E3BDC8-5F72-4A64-AC61-0ACF60A25F4C}">
      <dgm:prSet/>
      <dgm:spPr/>
      <dgm:t>
        <a:bodyPr/>
        <a:lstStyle/>
        <a:p>
          <a:endParaRPr lang="en-US"/>
        </a:p>
      </dgm:t>
    </dgm:pt>
    <dgm:pt modelId="{8EE35597-20D0-4E98-86F1-70A80692697E}">
      <dgm:prSet/>
      <dgm:spPr/>
      <dgm:t>
        <a:bodyPr/>
        <a:lstStyle/>
        <a:p>
          <a:r>
            <a:rPr lang="en-US" b="0" i="0"/>
            <a:t>IRB obtained from host facility and UDM</a:t>
          </a:r>
          <a:endParaRPr lang="en-US"/>
        </a:p>
      </dgm:t>
    </dgm:pt>
    <dgm:pt modelId="{FB1F490D-89FD-49FC-A740-F9A4DEB17340}" type="parTrans" cxnId="{1A9DB3BA-DEBE-4C22-A91A-CA212DEC2E08}">
      <dgm:prSet/>
      <dgm:spPr/>
      <dgm:t>
        <a:bodyPr/>
        <a:lstStyle/>
        <a:p>
          <a:endParaRPr lang="en-US"/>
        </a:p>
      </dgm:t>
    </dgm:pt>
    <dgm:pt modelId="{17EDCE6A-2C63-46C4-9C49-260EF9B3EBD3}" type="sibTrans" cxnId="{1A9DB3BA-DEBE-4C22-A91A-CA212DEC2E08}">
      <dgm:prSet/>
      <dgm:spPr/>
      <dgm:t>
        <a:bodyPr/>
        <a:lstStyle/>
        <a:p>
          <a:endParaRPr lang="en-US"/>
        </a:p>
      </dgm:t>
    </dgm:pt>
    <dgm:pt modelId="{5F599D7C-5DD8-4A20-9E71-A7A5B860170E}" type="pres">
      <dgm:prSet presAssocID="{57279F19-2016-4094-B2ED-AF83F64FBD23}" presName="diagram" presStyleCnt="0">
        <dgm:presLayoutVars>
          <dgm:dir/>
          <dgm:resizeHandles val="exact"/>
        </dgm:presLayoutVars>
      </dgm:prSet>
      <dgm:spPr/>
    </dgm:pt>
    <dgm:pt modelId="{933AE83F-C64F-4C05-9CF7-58220E26F1B5}" type="pres">
      <dgm:prSet presAssocID="{8AF82103-E888-4B37-AA82-BA04E2AFA66C}" presName="node" presStyleLbl="node1" presStyleIdx="0" presStyleCnt="5">
        <dgm:presLayoutVars>
          <dgm:bulletEnabled val="1"/>
        </dgm:presLayoutVars>
      </dgm:prSet>
      <dgm:spPr/>
    </dgm:pt>
    <dgm:pt modelId="{5FD75BCC-8DF4-42AC-A1B9-3B4884BECBE1}" type="pres">
      <dgm:prSet presAssocID="{9389DFA2-DAB5-42CA-9B4E-283AADFC0265}" presName="sibTrans" presStyleCnt="0"/>
      <dgm:spPr/>
    </dgm:pt>
    <dgm:pt modelId="{E72482D9-DB78-45EB-AE9F-DA894AC1F1D3}" type="pres">
      <dgm:prSet presAssocID="{91546EC2-E48E-4D5A-BF0B-FE2BA69E1179}" presName="node" presStyleLbl="node1" presStyleIdx="1" presStyleCnt="5">
        <dgm:presLayoutVars>
          <dgm:bulletEnabled val="1"/>
        </dgm:presLayoutVars>
      </dgm:prSet>
      <dgm:spPr/>
    </dgm:pt>
    <dgm:pt modelId="{D6D9829F-CE54-45B8-8867-B91FDBF84D0F}" type="pres">
      <dgm:prSet presAssocID="{C3A61339-5405-46E4-AAF3-6E841FE4A5E0}" presName="sibTrans" presStyleCnt="0"/>
      <dgm:spPr/>
    </dgm:pt>
    <dgm:pt modelId="{2B05853F-E510-4A5D-BE1E-68BFF23D2685}" type="pres">
      <dgm:prSet presAssocID="{65DCF33C-00F7-40B4-9AE4-0DAE8D9CC0C1}" presName="node" presStyleLbl="node1" presStyleIdx="2" presStyleCnt="5">
        <dgm:presLayoutVars>
          <dgm:bulletEnabled val="1"/>
        </dgm:presLayoutVars>
      </dgm:prSet>
      <dgm:spPr/>
    </dgm:pt>
    <dgm:pt modelId="{049D08FB-E5D4-4FFB-A39D-E1F94FF598B4}" type="pres">
      <dgm:prSet presAssocID="{F5CC7D04-BA42-4C49-9F7C-3A20AB502FB0}" presName="sibTrans" presStyleCnt="0"/>
      <dgm:spPr/>
    </dgm:pt>
    <dgm:pt modelId="{0414770F-2E5A-484B-A3D0-2FCF31A16024}" type="pres">
      <dgm:prSet presAssocID="{70C86813-20AB-4025-8900-7AAB1049AFC8}" presName="node" presStyleLbl="node1" presStyleIdx="3" presStyleCnt="5">
        <dgm:presLayoutVars>
          <dgm:bulletEnabled val="1"/>
        </dgm:presLayoutVars>
      </dgm:prSet>
      <dgm:spPr/>
    </dgm:pt>
    <dgm:pt modelId="{91D5CD8B-F402-4371-B808-497AC25FBC3F}" type="pres">
      <dgm:prSet presAssocID="{04C5F2E3-A6DE-4E36-894B-67C37FC0C778}" presName="sibTrans" presStyleCnt="0"/>
      <dgm:spPr/>
    </dgm:pt>
    <dgm:pt modelId="{50C1E2D5-57E6-4B7B-9B2F-F2EBE0BD4971}" type="pres">
      <dgm:prSet presAssocID="{8EE35597-20D0-4E98-86F1-70A80692697E}" presName="node" presStyleLbl="node1" presStyleIdx="4" presStyleCnt="5">
        <dgm:presLayoutVars>
          <dgm:bulletEnabled val="1"/>
        </dgm:presLayoutVars>
      </dgm:prSet>
      <dgm:spPr/>
    </dgm:pt>
  </dgm:ptLst>
  <dgm:cxnLst>
    <dgm:cxn modelId="{E803321C-2EA5-4385-9A18-DDD6FA197A88}" type="presOf" srcId="{57279F19-2016-4094-B2ED-AF83F64FBD23}" destId="{5F599D7C-5DD8-4A20-9E71-A7A5B860170E}" srcOrd="0" destOrd="0" presId="urn:microsoft.com/office/officeart/2005/8/layout/default"/>
    <dgm:cxn modelId="{E3FA7D62-CC63-4691-BA70-D0B60FC3998F}" type="presOf" srcId="{91546EC2-E48E-4D5A-BF0B-FE2BA69E1179}" destId="{E72482D9-DB78-45EB-AE9F-DA894AC1F1D3}" srcOrd="0" destOrd="0" presId="urn:microsoft.com/office/officeart/2005/8/layout/default"/>
    <dgm:cxn modelId="{45D27248-A2E7-4D13-AF81-C6C8008B3404}" srcId="{57279F19-2016-4094-B2ED-AF83F64FBD23}" destId="{8AF82103-E888-4B37-AA82-BA04E2AFA66C}" srcOrd="0" destOrd="0" parTransId="{46D2CA61-4FC2-4746-83D0-6EE4E12DCEA3}" sibTransId="{9389DFA2-DAB5-42CA-9B4E-283AADFC0265}"/>
    <dgm:cxn modelId="{4BF05C6C-45DB-4C2A-AE8C-FA61A54A437B}" srcId="{57279F19-2016-4094-B2ED-AF83F64FBD23}" destId="{91546EC2-E48E-4D5A-BF0B-FE2BA69E1179}" srcOrd="1" destOrd="0" parTransId="{46DCFF7E-81C9-4148-918B-2ADC0316C6FC}" sibTransId="{C3A61339-5405-46E4-AAF3-6E841FE4A5E0}"/>
    <dgm:cxn modelId="{451D5A75-09AD-450C-ACC6-89422B173816}" srcId="{57279F19-2016-4094-B2ED-AF83F64FBD23}" destId="{65DCF33C-00F7-40B4-9AE4-0DAE8D9CC0C1}" srcOrd="2" destOrd="0" parTransId="{8C1BB80C-EC94-441F-9F3D-4DFDB91E96E9}" sibTransId="{F5CC7D04-BA42-4C49-9F7C-3A20AB502FB0}"/>
    <dgm:cxn modelId="{9C3CE256-22AF-4113-A1CA-A8F695326847}" type="presOf" srcId="{70C86813-20AB-4025-8900-7AAB1049AFC8}" destId="{0414770F-2E5A-484B-A3D0-2FCF31A16024}" srcOrd="0" destOrd="0" presId="urn:microsoft.com/office/officeart/2005/8/layout/default"/>
    <dgm:cxn modelId="{A10B6F81-6B17-41F5-ABF5-0826D4FED743}" type="presOf" srcId="{8EE35597-20D0-4E98-86F1-70A80692697E}" destId="{50C1E2D5-57E6-4B7B-9B2F-F2EBE0BD4971}" srcOrd="0" destOrd="0" presId="urn:microsoft.com/office/officeart/2005/8/layout/default"/>
    <dgm:cxn modelId="{83C88AA4-1732-438E-A257-1A063A6F1351}" type="presOf" srcId="{8AF82103-E888-4B37-AA82-BA04E2AFA66C}" destId="{933AE83F-C64F-4C05-9CF7-58220E26F1B5}" srcOrd="0" destOrd="0" presId="urn:microsoft.com/office/officeart/2005/8/layout/default"/>
    <dgm:cxn modelId="{1A9DB3BA-DEBE-4C22-A91A-CA212DEC2E08}" srcId="{57279F19-2016-4094-B2ED-AF83F64FBD23}" destId="{8EE35597-20D0-4E98-86F1-70A80692697E}" srcOrd="4" destOrd="0" parTransId="{FB1F490D-89FD-49FC-A740-F9A4DEB17340}" sibTransId="{17EDCE6A-2C63-46C4-9C49-260EF9B3EBD3}"/>
    <dgm:cxn modelId="{42E3BDC8-5F72-4A64-AC61-0ACF60A25F4C}" srcId="{57279F19-2016-4094-B2ED-AF83F64FBD23}" destId="{70C86813-20AB-4025-8900-7AAB1049AFC8}" srcOrd="3" destOrd="0" parTransId="{328ADB0B-CA6D-408B-B6FE-05CB0BE492A2}" sibTransId="{04C5F2E3-A6DE-4E36-894B-67C37FC0C778}"/>
    <dgm:cxn modelId="{6BA453E5-127D-4B5F-89AD-491F836DFF2E}" type="presOf" srcId="{65DCF33C-00F7-40B4-9AE4-0DAE8D9CC0C1}" destId="{2B05853F-E510-4A5D-BE1E-68BFF23D2685}" srcOrd="0" destOrd="0" presId="urn:microsoft.com/office/officeart/2005/8/layout/default"/>
    <dgm:cxn modelId="{8DF2AFE4-EE27-4245-998F-44B67FF054AA}" type="presParOf" srcId="{5F599D7C-5DD8-4A20-9E71-A7A5B860170E}" destId="{933AE83F-C64F-4C05-9CF7-58220E26F1B5}" srcOrd="0" destOrd="0" presId="urn:microsoft.com/office/officeart/2005/8/layout/default"/>
    <dgm:cxn modelId="{77B9CDB5-DB3E-46F8-80DA-5DD066F52263}" type="presParOf" srcId="{5F599D7C-5DD8-4A20-9E71-A7A5B860170E}" destId="{5FD75BCC-8DF4-42AC-A1B9-3B4884BECBE1}" srcOrd="1" destOrd="0" presId="urn:microsoft.com/office/officeart/2005/8/layout/default"/>
    <dgm:cxn modelId="{03881862-73A2-486F-9C9B-0CE17F59999B}" type="presParOf" srcId="{5F599D7C-5DD8-4A20-9E71-A7A5B860170E}" destId="{E72482D9-DB78-45EB-AE9F-DA894AC1F1D3}" srcOrd="2" destOrd="0" presId="urn:microsoft.com/office/officeart/2005/8/layout/default"/>
    <dgm:cxn modelId="{C823BFB0-CBB0-438D-9A36-2BBA16ABB10C}" type="presParOf" srcId="{5F599D7C-5DD8-4A20-9E71-A7A5B860170E}" destId="{D6D9829F-CE54-45B8-8867-B91FDBF84D0F}" srcOrd="3" destOrd="0" presId="urn:microsoft.com/office/officeart/2005/8/layout/default"/>
    <dgm:cxn modelId="{C33E62E9-26DE-4C40-9D3A-9384A70408D7}" type="presParOf" srcId="{5F599D7C-5DD8-4A20-9E71-A7A5B860170E}" destId="{2B05853F-E510-4A5D-BE1E-68BFF23D2685}" srcOrd="4" destOrd="0" presId="urn:microsoft.com/office/officeart/2005/8/layout/default"/>
    <dgm:cxn modelId="{A028487E-F3B8-43EC-865B-48E6706E70C1}" type="presParOf" srcId="{5F599D7C-5DD8-4A20-9E71-A7A5B860170E}" destId="{049D08FB-E5D4-4FFB-A39D-E1F94FF598B4}" srcOrd="5" destOrd="0" presId="urn:microsoft.com/office/officeart/2005/8/layout/default"/>
    <dgm:cxn modelId="{56A198F5-51F2-4E35-9D4A-FE82C25FB0E6}" type="presParOf" srcId="{5F599D7C-5DD8-4A20-9E71-A7A5B860170E}" destId="{0414770F-2E5A-484B-A3D0-2FCF31A16024}" srcOrd="6" destOrd="0" presId="urn:microsoft.com/office/officeart/2005/8/layout/default"/>
    <dgm:cxn modelId="{002943D0-41BB-4D13-9A07-99BA819BCB78}" type="presParOf" srcId="{5F599D7C-5DD8-4A20-9E71-A7A5B860170E}" destId="{91D5CD8B-F402-4371-B808-497AC25FBC3F}" srcOrd="7" destOrd="0" presId="urn:microsoft.com/office/officeart/2005/8/layout/default"/>
    <dgm:cxn modelId="{0780EA5F-01D9-4AD4-9912-74452F485FD5}" type="presParOf" srcId="{5F599D7C-5DD8-4A20-9E71-A7A5B860170E}" destId="{50C1E2D5-57E6-4B7B-9B2F-F2EBE0BD49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90455-AEBB-418F-84E9-8748401BAB7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E1407E-059F-47BA-B4BE-F2FB5F9E365B}">
      <dgm:prSet custT="1"/>
      <dgm:spPr/>
      <dgm:t>
        <a:bodyPr/>
        <a:lstStyle/>
        <a:p>
          <a:pPr algn="l"/>
          <a:r>
            <a:rPr lang="en-US" sz="1600" b="0" i="0"/>
            <a:t>Make changes as needed. Able to design a new space around model utilizing camera observation with new construction plans.</a:t>
          </a:r>
          <a:endParaRPr lang="en-US" sz="1600" dirty="0"/>
        </a:p>
      </dgm:t>
    </dgm:pt>
    <dgm:pt modelId="{CF4518AB-8B08-49DB-A744-B68D3C46ACEC}" type="parTrans" cxnId="{3E675848-C71D-4B22-99CB-C8FBDAD2FC31}">
      <dgm:prSet/>
      <dgm:spPr/>
      <dgm:t>
        <a:bodyPr/>
        <a:lstStyle/>
        <a:p>
          <a:endParaRPr lang="en-US"/>
        </a:p>
      </dgm:t>
    </dgm:pt>
    <dgm:pt modelId="{B0651E37-280A-40E3-8B47-77E869591D7A}" type="sibTrans" cxnId="{3E675848-C71D-4B22-99CB-C8FBDAD2FC31}">
      <dgm:prSet/>
      <dgm:spPr/>
      <dgm:t>
        <a:bodyPr/>
        <a:lstStyle/>
        <a:p>
          <a:endParaRPr lang="en-US"/>
        </a:p>
      </dgm:t>
    </dgm:pt>
    <dgm:pt modelId="{0E9662C9-695A-4E35-9DF4-2A3EE570BB40}">
      <dgm:prSet custT="1"/>
      <dgm:spPr/>
      <dgm:t>
        <a:bodyPr/>
        <a:lstStyle/>
        <a:p>
          <a:pPr algn="l"/>
          <a:r>
            <a:rPr lang="en-US" sz="1600" b="0" i="0"/>
            <a:t>Extrapolation of model previously established  by former DNP student for same patient population residing outside inpatient psychiatric unit .  Can model be used for other types of psych patients?</a:t>
          </a:r>
          <a:endParaRPr lang="en-US" sz="1600" dirty="0"/>
        </a:p>
      </dgm:t>
    </dgm:pt>
    <dgm:pt modelId="{50C942A9-5737-40B9-8E6B-C9324B64D88E}" type="parTrans" cxnId="{A9AF4E6F-3D59-4999-8C7F-D392ED3E7D20}">
      <dgm:prSet/>
      <dgm:spPr/>
      <dgm:t>
        <a:bodyPr/>
        <a:lstStyle/>
        <a:p>
          <a:endParaRPr lang="en-US"/>
        </a:p>
      </dgm:t>
    </dgm:pt>
    <dgm:pt modelId="{F3B6F80F-1DB9-462D-9813-DB20077B3743}" type="sibTrans" cxnId="{A9AF4E6F-3D59-4999-8C7F-D392ED3E7D20}">
      <dgm:prSet/>
      <dgm:spPr/>
      <dgm:t>
        <a:bodyPr/>
        <a:lstStyle/>
        <a:p>
          <a:endParaRPr lang="en-US"/>
        </a:p>
      </dgm:t>
    </dgm:pt>
    <dgm:pt modelId="{03880B5E-2F73-4BCF-BF38-1CC4D195396D}">
      <dgm:prSet custT="1"/>
      <dgm:spPr/>
      <dgm:t>
        <a:bodyPr/>
        <a:lstStyle/>
        <a:p>
          <a:pPr algn="l"/>
          <a:r>
            <a:rPr lang="en-US" sz="1600" b="0" i="0"/>
            <a:t>Continue collecting feedback and adjusting model as needed </a:t>
          </a:r>
          <a:endParaRPr lang="en-US" sz="1600" dirty="0"/>
        </a:p>
      </dgm:t>
    </dgm:pt>
    <dgm:pt modelId="{5C5D7DA5-3DC0-4D5B-A39C-4B11696798B2}" type="parTrans" cxnId="{42C46B5B-906F-4906-9049-639DDC1DAE85}">
      <dgm:prSet/>
      <dgm:spPr/>
      <dgm:t>
        <a:bodyPr/>
        <a:lstStyle/>
        <a:p>
          <a:endParaRPr lang="en-US"/>
        </a:p>
      </dgm:t>
    </dgm:pt>
    <dgm:pt modelId="{C0320567-D0FF-4D22-9773-AFF82FFCE56E}" type="sibTrans" cxnId="{42C46B5B-906F-4906-9049-639DDC1DAE85}">
      <dgm:prSet/>
      <dgm:spPr/>
      <dgm:t>
        <a:bodyPr/>
        <a:lstStyle/>
        <a:p>
          <a:endParaRPr lang="en-US"/>
        </a:p>
      </dgm:t>
    </dgm:pt>
    <dgm:pt modelId="{5BFCCC8A-0B6F-4BA4-9CF8-17DDC7DB273E}" type="pres">
      <dgm:prSet presAssocID="{CAE90455-AEBB-418F-84E9-8748401BAB72}" presName="root" presStyleCnt="0">
        <dgm:presLayoutVars>
          <dgm:dir/>
          <dgm:resizeHandles val="exact"/>
        </dgm:presLayoutVars>
      </dgm:prSet>
      <dgm:spPr/>
    </dgm:pt>
    <dgm:pt modelId="{C97D65E2-EEB3-4B72-A636-66E047A936ED}" type="pres">
      <dgm:prSet presAssocID="{CCE1407E-059F-47BA-B4BE-F2FB5F9E365B}" presName="compNode" presStyleCnt="0"/>
      <dgm:spPr/>
    </dgm:pt>
    <dgm:pt modelId="{0E71D1E7-C2C6-4F0E-AEE4-76413F22BED8}" type="pres">
      <dgm:prSet presAssocID="{CCE1407E-059F-47BA-B4BE-F2FB5F9E365B}" presName="iconRect" presStyleLbl="node1" presStyleIdx="0" presStyleCnt="3" custLinFactNeighborX="-34208" custLinFactNeighborY="-182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E68DB62D-9609-41CF-8861-2709B6C60D87}" type="pres">
      <dgm:prSet presAssocID="{CCE1407E-059F-47BA-B4BE-F2FB5F9E365B}" presName="spaceRect" presStyleCnt="0"/>
      <dgm:spPr/>
    </dgm:pt>
    <dgm:pt modelId="{B26F3397-6183-49E4-B258-6390955783F3}" type="pres">
      <dgm:prSet presAssocID="{CCE1407E-059F-47BA-B4BE-F2FB5F9E365B}" presName="textRect" presStyleLbl="revTx" presStyleIdx="0" presStyleCnt="3" custScaleX="144847" custLinFactX="-10679" custLinFactNeighborX="-100000" custLinFactNeighborY="-5750">
        <dgm:presLayoutVars>
          <dgm:chMax val="1"/>
          <dgm:chPref val="1"/>
        </dgm:presLayoutVars>
      </dgm:prSet>
      <dgm:spPr/>
    </dgm:pt>
    <dgm:pt modelId="{444C153D-50E1-4357-84A0-5CE2E49AEDF0}" type="pres">
      <dgm:prSet presAssocID="{B0651E37-280A-40E3-8B47-77E869591D7A}" presName="sibTrans" presStyleCnt="0"/>
      <dgm:spPr/>
    </dgm:pt>
    <dgm:pt modelId="{14481CE5-DEE8-4455-B8CF-3999663AB728}" type="pres">
      <dgm:prSet presAssocID="{0E9662C9-695A-4E35-9DF4-2A3EE570BB40}" presName="compNode" presStyleCnt="0"/>
      <dgm:spPr/>
    </dgm:pt>
    <dgm:pt modelId="{47513CAC-9865-4B72-86DF-89734F2FED4C}" type="pres">
      <dgm:prSet presAssocID="{0E9662C9-695A-4E35-9DF4-2A3EE570BB40}" presName="iconRect" presStyleLbl="node1" presStyleIdx="1" presStyleCnt="3" custLinFactNeighborX="-31393" custLinFactNeighborY="-182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4D8B106-D0A9-4C7E-B55C-AB855D30EFFC}" type="pres">
      <dgm:prSet presAssocID="{0E9662C9-695A-4E35-9DF4-2A3EE570BB40}" presName="spaceRect" presStyleCnt="0"/>
      <dgm:spPr/>
    </dgm:pt>
    <dgm:pt modelId="{44F4CB08-D474-4851-8841-2CC8FB2DE2AA}" type="pres">
      <dgm:prSet presAssocID="{0E9662C9-695A-4E35-9DF4-2A3EE570BB40}" presName="textRect" presStyleLbl="revTx" presStyleIdx="1" presStyleCnt="3" custScaleX="175196" custLinFactNeighborX="-10188" custLinFactNeighborY="-7274">
        <dgm:presLayoutVars>
          <dgm:chMax val="1"/>
          <dgm:chPref val="1"/>
        </dgm:presLayoutVars>
      </dgm:prSet>
      <dgm:spPr/>
    </dgm:pt>
    <dgm:pt modelId="{1F92A602-D02B-41E8-9AB6-ED42158B57E0}" type="pres">
      <dgm:prSet presAssocID="{F3B6F80F-1DB9-462D-9813-DB20077B3743}" presName="sibTrans" presStyleCnt="0"/>
      <dgm:spPr/>
    </dgm:pt>
    <dgm:pt modelId="{CAC9B1CC-457C-4D0D-8684-07626C14DE53}" type="pres">
      <dgm:prSet presAssocID="{03880B5E-2F73-4BCF-BF38-1CC4D195396D}" presName="compNode" presStyleCnt="0"/>
      <dgm:spPr/>
    </dgm:pt>
    <dgm:pt modelId="{3BE1CAE7-9E28-44D2-B6FD-C0D0795FC119}" type="pres">
      <dgm:prSet presAssocID="{03880B5E-2F73-4BCF-BF38-1CC4D195396D}" presName="iconRect" presStyleLbl="node1" presStyleIdx="2" presStyleCnt="3" custLinFactNeighborX="-7878" custLinFactNeighborY="-1822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3E7DF30-086F-4E19-BD07-809AA813C6E6}" type="pres">
      <dgm:prSet presAssocID="{03880B5E-2F73-4BCF-BF38-1CC4D195396D}" presName="spaceRect" presStyleCnt="0"/>
      <dgm:spPr/>
    </dgm:pt>
    <dgm:pt modelId="{B331F50C-68F5-436D-9A93-B291C18C1540}" type="pres">
      <dgm:prSet presAssocID="{03880B5E-2F73-4BCF-BF38-1CC4D195396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07A6B02-1FF5-4666-8C7C-11D9526D9829}" type="presOf" srcId="{03880B5E-2F73-4BCF-BF38-1CC4D195396D}" destId="{B331F50C-68F5-436D-9A93-B291C18C1540}" srcOrd="0" destOrd="0" presId="urn:microsoft.com/office/officeart/2018/2/layout/IconLabelList"/>
    <dgm:cxn modelId="{42C46B5B-906F-4906-9049-639DDC1DAE85}" srcId="{CAE90455-AEBB-418F-84E9-8748401BAB72}" destId="{03880B5E-2F73-4BCF-BF38-1CC4D195396D}" srcOrd="2" destOrd="0" parTransId="{5C5D7DA5-3DC0-4D5B-A39C-4B11696798B2}" sibTransId="{C0320567-D0FF-4D22-9773-AFF82FFCE56E}"/>
    <dgm:cxn modelId="{C9558C5C-418D-40F1-BE6D-DD7101A09709}" type="presOf" srcId="{0E9662C9-695A-4E35-9DF4-2A3EE570BB40}" destId="{44F4CB08-D474-4851-8841-2CC8FB2DE2AA}" srcOrd="0" destOrd="0" presId="urn:microsoft.com/office/officeart/2018/2/layout/IconLabelList"/>
    <dgm:cxn modelId="{3E675848-C71D-4B22-99CB-C8FBDAD2FC31}" srcId="{CAE90455-AEBB-418F-84E9-8748401BAB72}" destId="{CCE1407E-059F-47BA-B4BE-F2FB5F9E365B}" srcOrd="0" destOrd="0" parTransId="{CF4518AB-8B08-49DB-A744-B68D3C46ACEC}" sibTransId="{B0651E37-280A-40E3-8B47-77E869591D7A}"/>
    <dgm:cxn modelId="{A9AF4E6F-3D59-4999-8C7F-D392ED3E7D20}" srcId="{CAE90455-AEBB-418F-84E9-8748401BAB72}" destId="{0E9662C9-695A-4E35-9DF4-2A3EE570BB40}" srcOrd="1" destOrd="0" parTransId="{50C942A9-5737-40B9-8E6B-C9324B64D88E}" sibTransId="{F3B6F80F-1DB9-462D-9813-DB20077B3743}"/>
    <dgm:cxn modelId="{275A729A-2190-4F83-B5A2-BA8BF1EA445F}" type="presOf" srcId="{CAE90455-AEBB-418F-84E9-8748401BAB72}" destId="{5BFCCC8A-0B6F-4BA4-9CF8-17DDC7DB273E}" srcOrd="0" destOrd="0" presId="urn:microsoft.com/office/officeart/2018/2/layout/IconLabelList"/>
    <dgm:cxn modelId="{DDA547E9-6B97-414A-A11C-EF3742D9B242}" type="presOf" srcId="{CCE1407E-059F-47BA-B4BE-F2FB5F9E365B}" destId="{B26F3397-6183-49E4-B258-6390955783F3}" srcOrd="0" destOrd="0" presId="urn:microsoft.com/office/officeart/2018/2/layout/IconLabelList"/>
    <dgm:cxn modelId="{9F98B645-2FF0-4220-B9E0-FCDE4016C40E}" type="presParOf" srcId="{5BFCCC8A-0B6F-4BA4-9CF8-17DDC7DB273E}" destId="{C97D65E2-EEB3-4B72-A636-66E047A936ED}" srcOrd="0" destOrd="0" presId="urn:microsoft.com/office/officeart/2018/2/layout/IconLabelList"/>
    <dgm:cxn modelId="{FC053B33-2A64-48A0-BDBB-896FBEB2DE6D}" type="presParOf" srcId="{C97D65E2-EEB3-4B72-A636-66E047A936ED}" destId="{0E71D1E7-C2C6-4F0E-AEE4-76413F22BED8}" srcOrd="0" destOrd="0" presId="urn:microsoft.com/office/officeart/2018/2/layout/IconLabelList"/>
    <dgm:cxn modelId="{5A3E1A40-40DB-49FE-B1A2-F2A6F2F0B168}" type="presParOf" srcId="{C97D65E2-EEB3-4B72-A636-66E047A936ED}" destId="{E68DB62D-9609-41CF-8861-2709B6C60D87}" srcOrd="1" destOrd="0" presId="urn:microsoft.com/office/officeart/2018/2/layout/IconLabelList"/>
    <dgm:cxn modelId="{C490B4B6-49C4-467B-85D9-D416AC70D49E}" type="presParOf" srcId="{C97D65E2-EEB3-4B72-A636-66E047A936ED}" destId="{B26F3397-6183-49E4-B258-6390955783F3}" srcOrd="2" destOrd="0" presId="urn:microsoft.com/office/officeart/2018/2/layout/IconLabelList"/>
    <dgm:cxn modelId="{125893EC-C95A-43AF-938A-F5AFEA09D476}" type="presParOf" srcId="{5BFCCC8A-0B6F-4BA4-9CF8-17DDC7DB273E}" destId="{444C153D-50E1-4357-84A0-5CE2E49AEDF0}" srcOrd="1" destOrd="0" presId="urn:microsoft.com/office/officeart/2018/2/layout/IconLabelList"/>
    <dgm:cxn modelId="{C0AB725D-3A0E-4B2E-9A5F-B67724437DA2}" type="presParOf" srcId="{5BFCCC8A-0B6F-4BA4-9CF8-17DDC7DB273E}" destId="{14481CE5-DEE8-4455-B8CF-3999663AB728}" srcOrd="2" destOrd="0" presId="urn:microsoft.com/office/officeart/2018/2/layout/IconLabelList"/>
    <dgm:cxn modelId="{0CB4B1F1-C765-4157-BE05-C22CC4C3977C}" type="presParOf" srcId="{14481CE5-DEE8-4455-B8CF-3999663AB728}" destId="{47513CAC-9865-4B72-86DF-89734F2FED4C}" srcOrd="0" destOrd="0" presId="urn:microsoft.com/office/officeart/2018/2/layout/IconLabelList"/>
    <dgm:cxn modelId="{4497F02C-D4E5-40C2-BF75-3C1AD4AB4286}" type="presParOf" srcId="{14481CE5-DEE8-4455-B8CF-3999663AB728}" destId="{E4D8B106-D0A9-4C7E-B55C-AB855D30EFFC}" srcOrd="1" destOrd="0" presId="urn:microsoft.com/office/officeart/2018/2/layout/IconLabelList"/>
    <dgm:cxn modelId="{D09B14E9-15BE-4A8F-A0E7-D801BB707164}" type="presParOf" srcId="{14481CE5-DEE8-4455-B8CF-3999663AB728}" destId="{44F4CB08-D474-4851-8841-2CC8FB2DE2AA}" srcOrd="2" destOrd="0" presId="urn:microsoft.com/office/officeart/2018/2/layout/IconLabelList"/>
    <dgm:cxn modelId="{265E979C-A3E2-4A34-BFFE-236B66AE27B0}" type="presParOf" srcId="{5BFCCC8A-0B6F-4BA4-9CF8-17DDC7DB273E}" destId="{1F92A602-D02B-41E8-9AB6-ED42158B57E0}" srcOrd="3" destOrd="0" presId="urn:microsoft.com/office/officeart/2018/2/layout/IconLabelList"/>
    <dgm:cxn modelId="{D66DA85D-B02E-43F4-B6C8-D2D20F2EB697}" type="presParOf" srcId="{5BFCCC8A-0B6F-4BA4-9CF8-17DDC7DB273E}" destId="{CAC9B1CC-457C-4D0D-8684-07626C14DE53}" srcOrd="4" destOrd="0" presId="urn:microsoft.com/office/officeart/2018/2/layout/IconLabelList"/>
    <dgm:cxn modelId="{9502A668-0BFD-4474-8DB8-63B97D434ABF}" type="presParOf" srcId="{CAC9B1CC-457C-4D0D-8684-07626C14DE53}" destId="{3BE1CAE7-9E28-44D2-B6FD-C0D0795FC119}" srcOrd="0" destOrd="0" presId="urn:microsoft.com/office/officeart/2018/2/layout/IconLabelList"/>
    <dgm:cxn modelId="{A2933B3E-EDC6-493D-9EAF-1CFEA4C7696D}" type="presParOf" srcId="{CAC9B1CC-457C-4D0D-8684-07626C14DE53}" destId="{C3E7DF30-086F-4E19-BD07-809AA813C6E6}" srcOrd="1" destOrd="0" presId="urn:microsoft.com/office/officeart/2018/2/layout/IconLabelList"/>
    <dgm:cxn modelId="{0507A287-F862-4BED-AC4D-EE8132FCB3D4}" type="presParOf" srcId="{CAC9B1CC-457C-4D0D-8684-07626C14DE53}" destId="{B331F50C-68F5-436D-9A93-B291C18C15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CA727D-CE2A-4316-815E-1154CCA713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B6CC2F7-9283-4C22-8A0E-FCF9176AA3E2}">
      <dgm:prSet/>
      <dgm:spPr/>
      <dgm:t>
        <a:bodyPr/>
        <a:lstStyle/>
        <a:p>
          <a:r>
            <a:rPr lang="en-US" b="0" i="0"/>
            <a:t>Share data and analysis with stakeholders and staff</a:t>
          </a:r>
          <a:endParaRPr lang="en-US"/>
        </a:p>
      </dgm:t>
    </dgm:pt>
    <dgm:pt modelId="{889680AE-4FBE-403D-99D3-D63E1456DD0E}" type="parTrans" cxnId="{5CAD498E-5F2D-431A-B9EF-458108CDFE5B}">
      <dgm:prSet/>
      <dgm:spPr/>
      <dgm:t>
        <a:bodyPr/>
        <a:lstStyle/>
        <a:p>
          <a:endParaRPr lang="en-US"/>
        </a:p>
      </dgm:t>
    </dgm:pt>
    <dgm:pt modelId="{14899BB1-6380-49CD-8EB3-480B1957136C}" type="sibTrans" cxnId="{5CAD498E-5F2D-431A-B9EF-458108CDFE5B}">
      <dgm:prSet/>
      <dgm:spPr/>
      <dgm:t>
        <a:bodyPr/>
        <a:lstStyle/>
        <a:p>
          <a:endParaRPr lang="en-US"/>
        </a:p>
      </dgm:t>
    </dgm:pt>
    <dgm:pt modelId="{EBE5A057-5565-4CBF-9F38-C56EC7FF2C6E}">
      <dgm:prSet/>
      <dgm:spPr/>
      <dgm:t>
        <a:bodyPr/>
        <a:lstStyle/>
        <a:p>
          <a:r>
            <a:rPr lang="en-US" b="0" i="0"/>
            <a:t>Share with senior leadership via Poster Presentation or PowerPoint</a:t>
          </a:r>
          <a:endParaRPr lang="en-US"/>
        </a:p>
      </dgm:t>
    </dgm:pt>
    <dgm:pt modelId="{D93D0DE0-207F-45BC-B15F-0ECD6484454E}" type="parTrans" cxnId="{88809A44-A230-4DD9-979B-8F7B404164EA}">
      <dgm:prSet/>
      <dgm:spPr/>
      <dgm:t>
        <a:bodyPr/>
        <a:lstStyle/>
        <a:p>
          <a:endParaRPr lang="en-US"/>
        </a:p>
      </dgm:t>
    </dgm:pt>
    <dgm:pt modelId="{6139C076-F2D6-467F-9632-37F63F7F298F}" type="sibTrans" cxnId="{88809A44-A230-4DD9-979B-8F7B404164EA}">
      <dgm:prSet/>
      <dgm:spPr/>
      <dgm:t>
        <a:bodyPr/>
        <a:lstStyle/>
        <a:p>
          <a:endParaRPr lang="en-US"/>
        </a:p>
      </dgm:t>
    </dgm:pt>
    <dgm:pt modelId="{9D1080CB-1B6B-444A-A7B7-6BB503FD51BC}">
      <dgm:prSet/>
      <dgm:spPr/>
      <dgm:t>
        <a:bodyPr/>
        <a:lstStyle/>
        <a:p>
          <a:r>
            <a:rPr lang="en-US" b="0" i="0"/>
            <a:t>Possible conference presentation at ENA or APNA conference</a:t>
          </a:r>
          <a:endParaRPr lang="en-US"/>
        </a:p>
      </dgm:t>
    </dgm:pt>
    <dgm:pt modelId="{E091C0DC-2680-49F0-A75A-CA6920260D1F}" type="parTrans" cxnId="{00EB0508-2F42-4F88-A64C-63C625361F0A}">
      <dgm:prSet/>
      <dgm:spPr/>
      <dgm:t>
        <a:bodyPr/>
        <a:lstStyle/>
        <a:p>
          <a:endParaRPr lang="en-US"/>
        </a:p>
      </dgm:t>
    </dgm:pt>
    <dgm:pt modelId="{D6CBE663-BE3F-4356-A46C-D06269E8D642}" type="sibTrans" cxnId="{00EB0508-2F42-4F88-A64C-63C625361F0A}">
      <dgm:prSet/>
      <dgm:spPr/>
      <dgm:t>
        <a:bodyPr/>
        <a:lstStyle/>
        <a:p>
          <a:endParaRPr lang="en-US"/>
        </a:p>
      </dgm:t>
    </dgm:pt>
    <dgm:pt modelId="{8E7C4EB9-3ACC-46C3-B595-4EA585072FAB}" type="pres">
      <dgm:prSet presAssocID="{7CCA727D-CE2A-4316-815E-1154CCA713D1}" presName="root" presStyleCnt="0">
        <dgm:presLayoutVars>
          <dgm:dir/>
          <dgm:resizeHandles val="exact"/>
        </dgm:presLayoutVars>
      </dgm:prSet>
      <dgm:spPr/>
    </dgm:pt>
    <dgm:pt modelId="{A28BB1A7-5BE0-4AFD-8C39-CA5AED9F8FFB}" type="pres">
      <dgm:prSet presAssocID="{9B6CC2F7-9283-4C22-8A0E-FCF9176AA3E2}" presName="compNode" presStyleCnt="0"/>
      <dgm:spPr/>
    </dgm:pt>
    <dgm:pt modelId="{8411C9EF-9A94-4D40-A042-69B27014EE86}" type="pres">
      <dgm:prSet presAssocID="{9B6CC2F7-9283-4C22-8A0E-FCF9176AA3E2}" presName="bgRect" presStyleLbl="bgShp" presStyleIdx="0" presStyleCnt="3"/>
      <dgm:spPr/>
    </dgm:pt>
    <dgm:pt modelId="{2FA0F720-9955-4113-8785-BDD99CE46DEC}" type="pres">
      <dgm:prSet presAssocID="{9B6CC2F7-9283-4C22-8A0E-FCF9176AA3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527F08F-2CD2-4632-A33C-47D107CB6AF7}" type="pres">
      <dgm:prSet presAssocID="{9B6CC2F7-9283-4C22-8A0E-FCF9176AA3E2}" presName="spaceRect" presStyleCnt="0"/>
      <dgm:spPr/>
    </dgm:pt>
    <dgm:pt modelId="{464D5CC6-FD43-4A04-BA95-A808621F4D02}" type="pres">
      <dgm:prSet presAssocID="{9B6CC2F7-9283-4C22-8A0E-FCF9176AA3E2}" presName="parTx" presStyleLbl="revTx" presStyleIdx="0" presStyleCnt="3">
        <dgm:presLayoutVars>
          <dgm:chMax val="0"/>
          <dgm:chPref val="0"/>
        </dgm:presLayoutVars>
      </dgm:prSet>
      <dgm:spPr/>
    </dgm:pt>
    <dgm:pt modelId="{992198F9-F029-4A59-BE8A-E8EA03B88A3E}" type="pres">
      <dgm:prSet presAssocID="{14899BB1-6380-49CD-8EB3-480B1957136C}" presName="sibTrans" presStyleCnt="0"/>
      <dgm:spPr/>
    </dgm:pt>
    <dgm:pt modelId="{54FC1F85-52F1-4693-A35F-0E4924D366B1}" type="pres">
      <dgm:prSet presAssocID="{EBE5A057-5565-4CBF-9F38-C56EC7FF2C6E}" presName="compNode" presStyleCnt="0"/>
      <dgm:spPr/>
    </dgm:pt>
    <dgm:pt modelId="{3776E051-BA85-4DB4-B78A-6DB19D14DAAE}" type="pres">
      <dgm:prSet presAssocID="{EBE5A057-5565-4CBF-9F38-C56EC7FF2C6E}" presName="bgRect" presStyleLbl="bgShp" presStyleIdx="1" presStyleCnt="3"/>
      <dgm:spPr/>
    </dgm:pt>
    <dgm:pt modelId="{D6DB4857-0A5C-439E-802A-2ED922F80B27}" type="pres">
      <dgm:prSet presAssocID="{EBE5A057-5565-4CBF-9F38-C56EC7FF2C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4BD3B58-FDD3-417E-A2AE-D5F8D457E144}" type="pres">
      <dgm:prSet presAssocID="{EBE5A057-5565-4CBF-9F38-C56EC7FF2C6E}" presName="spaceRect" presStyleCnt="0"/>
      <dgm:spPr/>
    </dgm:pt>
    <dgm:pt modelId="{A234D410-DADC-462F-B40B-26911CEE41D2}" type="pres">
      <dgm:prSet presAssocID="{EBE5A057-5565-4CBF-9F38-C56EC7FF2C6E}" presName="parTx" presStyleLbl="revTx" presStyleIdx="1" presStyleCnt="3">
        <dgm:presLayoutVars>
          <dgm:chMax val="0"/>
          <dgm:chPref val="0"/>
        </dgm:presLayoutVars>
      </dgm:prSet>
      <dgm:spPr/>
    </dgm:pt>
    <dgm:pt modelId="{65DB3FC1-7DB2-4BCE-AC29-8783B1C2D599}" type="pres">
      <dgm:prSet presAssocID="{6139C076-F2D6-467F-9632-37F63F7F298F}" presName="sibTrans" presStyleCnt="0"/>
      <dgm:spPr/>
    </dgm:pt>
    <dgm:pt modelId="{28746775-4828-4F71-92C7-C73716668D06}" type="pres">
      <dgm:prSet presAssocID="{9D1080CB-1B6B-444A-A7B7-6BB503FD51BC}" presName="compNode" presStyleCnt="0"/>
      <dgm:spPr/>
    </dgm:pt>
    <dgm:pt modelId="{FB862E0A-9327-4EE5-A614-C8613059CC01}" type="pres">
      <dgm:prSet presAssocID="{9D1080CB-1B6B-444A-A7B7-6BB503FD51BC}" presName="bgRect" presStyleLbl="bgShp" presStyleIdx="2" presStyleCnt="3"/>
      <dgm:spPr/>
    </dgm:pt>
    <dgm:pt modelId="{D9E0739C-E9D8-4AF8-8D9C-5DC6A71A9591}" type="pres">
      <dgm:prSet presAssocID="{9D1080CB-1B6B-444A-A7B7-6BB503FD51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6FD24D3-0717-44C3-B9BC-7600EED9B2D8}" type="pres">
      <dgm:prSet presAssocID="{9D1080CB-1B6B-444A-A7B7-6BB503FD51BC}" presName="spaceRect" presStyleCnt="0"/>
      <dgm:spPr/>
    </dgm:pt>
    <dgm:pt modelId="{0FBE9D0B-9B37-4851-B2A9-8CF2B1B618AD}" type="pres">
      <dgm:prSet presAssocID="{9D1080CB-1B6B-444A-A7B7-6BB503FD51B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EB0508-2F42-4F88-A64C-63C625361F0A}" srcId="{7CCA727D-CE2A-4316-815E-1154CCA713D1}" destId="{9D1080CB-1B6B-444A-A7B7-6BB503FD51BC}" srcOrd="2" destOrd="0" parTransId="{E091C0DC-2680-49F0-A75A-CA6920260D1F}" sibTransId="{D6CBE663-BE3F-4356-A46C-D06269E8D642}"/>
    <dgm:cxn modelId="{EF340C1D-A9CD-41FB-BCDB-66854B8BF8F2}" type="presOf" srcId="{7CCA727D-CE2A-4316-815E-1154CCA713D1}" destId="{8E7C4EB9-3ACC-46C3-B595-4EA585072FAB}" srcOrd="0" destOrd="0" presId="urn:microsoft.com/office/officeart/2018/2/layout/IconVerticalSolidList"/>
    <dgm:cxn modelId="{88809A44-A230-4DD9-979B-8F7B404164EA}" srcId="{7CCA727D-CE2A-4316-815E-1154CCA713D1}" destId="{EBE5A057-5565-4CBF-9F38-C56EC7FF2C6E}" srcOrd="1" destOrd="0" parTransId="{D93D0DE0-207F-45BC-B15F-0ECD6484454E}" sibTransId="{6139C076-F2D6-467F-9632-37F63F7F298F}"/>
    <dgm:cxn modelId="{C8D14352-C547-47FF-A1DC-E019146FD6AC}" type="presOf" srcId="{9B6CC2F7-9283-4C22-8A0E-FCF9176AA3E2}" destId="{464D5CC6-FD43-4A04-BA95-A808621F4D02}" srcOrd="0" destOrd="0" presId="urn:microsoft.com/office/officeart/2018/2/layout/IconVerticalSolidList"/>
    <dgm:cxn modelId="{4CD8458B-F516-4AC5-9576-F06604C1F412}" type="presOf" srcId="{EBE5A057-5565-4CBF-9F38-C56EC7FF2C6E}" destId="{A234D410-DADC-462F-B40B-26911CEE41D2}" srcOrd="0" destOrd="0" presId="urn:microsoft.com/office/officeart/2018/2/layout/IconVerticalSolidList"/>
    <dgm:cxn modelId="{5CAD498E-5F2D-431A-B9EF-458108CDFE5B}" srcId="{7CCA727D-CE2A-4316-815E-1154CCA713D1}" destId="{9B6CC2F7-9283-4C22-8A0E-FCF9176AA3E2}" srcOrd="0" destOrd="0" parTransId="{889680AE-4FBE-403D-99D3-D63E1456DD0E}" sibTransId="{14899BB1-6380-49CD-8EB3-480B1957136C}"/>
    <dgm:cxn modelId="{FB26BDA2-FB50-41A1-8EBB-D0914BCA045F}" type="presOf" srcId="{9D1080CB-1B6B-444A-A7B7-6BB503FD51BC}" destId="{0FBE9D0B-9B37-4851-B2A9-8CF2B1B618AD}" srcOrd="0" destOrd="0" presId="urn:microsoft.com/office/officeart/2018/2/layout/IconVerticalSolidList"/>
    <dgm:cxn modelId="{A1DB2E5F-3AE4-4F59-82A7-9F9D22CAC656}" type="presParOf" srcId="{8E7C4EB9-3ACC-46C3-B595-4EA585072FAB}" destId="{A28BB1A7-5BE0-4AFD-8C39-CA5AED9F8FFB}" srcOrd="0" destOrd="0" presId="urn:microsoft.com/office/officeart/2018/2/layout/IconVerticalSolidList"/>
    <dgm:cxn modelId="{2EFE16C0-E22A-4CAE-90E9-99446684F1F0}" type="presParOf" srcId="{A28BB1A7-5BE0-4AFD-8C39-CA5AED9F8FFB}" destId="{8411C9EF-9A94-4D40-A042-69B27014EE86}" srcOrd="0" destOrd="0" presId="urn:microsoft.com/office/officeart/2018/2/layout/IconVerticalSolidList"/>
    <dgm:cxn modelId="{EAA7E1E9-D307-49E3-A9CC-F41647983153}" type="presParOf" srcId="{A28BB1A7-5BE0-4AFD-8C39-CA5AED9F8FFB}" destId="{2FA0F720-9955-4113-8785-BDD99CE46DEC}" srcOrd="1" destOrd="0" presId="urn:microsoft.com/office/officeart/2018/2/layout/IconVerticalSolidList"/>
    <dgm:cxn modelId="{7A091385-A2AE-4180-AD7C-ABF88A991CE3}" type="presParOf" srcId="{A28BB1A7-5BE0-4AFD-8C39-CA5AED9F8FFB}" destId="{D527F08F-2CD2-4632-A33C-47D107CB6AF7}" srcOrd="2" destOrd="0" presId="urn:microsoft.com/office/officeart/2018/2/layout/IconVerticalSolidList"/>
    <dgm:cxn modelId="{B0F843EA-B09A-4AFA-BE06-692FF75D9BD7}" type="presParOf" srcId="{A28BB1A7-5BE0-4AFD-8C39-CA5AED9F8FFB}" destId="{464D5CC6-FD43-4A04-BA95-A808621F4D02}" srcOrd="3" destOrd="0" presId="urn:microsoft.com/office/officeart/2018/2/layout/IconVerticalSolidList"/>
    <dgm:cxn modelId="{DEB427EC-144D-40B8-BF7F-DA9CE39216E9}" type="presParOf" srcId="{8E7C4EB9-3ACC-46C3-B595-4EA585072FAB}" destId="{992198F9-F029-4A59-BE8A-E8EA03B88A3E}" srcOrd="1" destOrd="0" presId="urn:microsoft.com/office/officeart/2018/2/layout/IconVerticalSolidList"/>
    <dgm:cxn modelId="{4D681793-CBEC-4DFB-A189-862FE9447862}" type="presParOf" srcId="{8E7C4EB9-3ACC-46C3-B595-4EA585072FAB}" destId="{54FC1F85-52F1-4693-A35F-0E4924D366B1}" srcOrd="2" destOrd="0" presId="urn:microsoft.com/office/officeart/2018/2/layout/IconVerticalSolidList"/>
    <dgm:cxn modelId="{5B46F32B-1FD7-4212-86F4-A1F7FC4F3297}" type="presParOf" srcId="{54FC1F85-52F1-4693-A35F-0E4924D366B1}" destId="{3776E051-BA85-4DB4-B78A-6DB19D14DAAE}" srcOrd="0" destOrd="0" presId="urn:microsoft.com/office/officeart/2018/2/layout/IconVerticalSolidList"/>
    <dgm:cxn modelId="{4BA6F56D-C3A8-4338-A907-982C0CADD8F1}" type="presParOf" srcId="{54FC1F85-52F1-4693-A35F-0E4924D366B1}" destId="{D6DB4857-0A5C-439E-802A-2ED922F80B27}" srcOrd="1" destOrd="0" presId="urn:microsoft.com/office/officeart/2018/2/layout/IconVerticalSolidList"/>
    <dgm:cxn modelId="{3BFA20F8-4381-4818-967F-F3FAAAFC1A73}" type="presParOf" srcId="{54FC1F85-52F1-4693-A35F-0E4924D366B1}" destId="{F4BD3B58-FDD3-417E-A2AE-D5F8D457E144}" srcOrd="2" destOrd="0" presId="urn:microsoft.com/office/officeart/2018/2/layout/IconVerticalSolidList"/>
    <dgm:cxn modelId="{B0A2C60E-AA7C-41A9-8028-A0BE104519F2}" type="presParOf" srcId="{54FC1F85-52F1-4693-A35F-0E4924D366B1}" destId="{A234D410-DADC-462F-B40B-26911CEE41D2}" srcOrd="3" destOrd="0" presId="urn:microsoft.com/office/officeart/2018/2/layout/IconVerticalSolidList"/>
    <dgm:cxn modelId="{650F1F88-1C7D-4858-B034-6826AE319603}" type="presParOf" srcId="{8E7C4EB9-3ACC-46C3-B595-4EA585072FAB}" destId="{65DB3FC1-7DB2-4BCE-AC29-8783B1C2D599}" srcOrd="3" destOrd="0" presId="urn:microsoft.com/office/officeart/2018/2/layout/IconVerticalSolidList"/>
    <dgm:cxn modelId="{4FB0B06A-3D8C-4EF4-BB24-80C098C50EEA}" type="presParOf" srcId="{8E7C4EB9-3ACC-46C3-B595-4EA585072FAB}" destId="{28746775-4828-4F71-92C7-C73716668D06}" srcOrd="4" destOrd="0" presId="urn:microsoft.com/office/officeart/2018/2/layout/IconVerticalSolidList"/>
    <dgm:cxn modelId="{B90ACD94-B973-46E3-93B3-9481C863B540}" type="presParOf" srcId="{28746775-4828-4F71-92C7-C73716668D06}" destId="{FB862E0A-9327-4EE5-A614-C8613059CC01}" srcOrd="0" destOrd="0" presId="urn:microsoft.com/office/officeart/2018/2/layout/IconVerticalSolidList"/>
    <dgm:cxn modelId="{21BAEE13-6CD6-4724-AE4C-C239C71A9DC8}" type="presParOf" srcId="{28746775-4828-4F71-92C7-C73716668D06}" destId="{D9E0739C-E9D8-4AF8-8D9C-5DC6A71A9591}" srcOrd="1" destOrd="0" presId="urn:microsoft.com/office/officeart/2018/2/layout/IconVerticalSolidList"/>
    <dgm:cxn modelId="{107A62A8-CF63-45BB-B93F-8A1F2890736C}" type="presParOf" srcId="{28746775-4828-4F71-92C7-C73716668D06}" destId="{76FD24D3-0717-44C3-B9BC-7600EED9B2D8}" srcOrd="2" destOrd="0" presId="urn:microsoft.com/office/officeart/2018/2/layout/IconVerticalSolidList"/>
    <dgm:cxn modelId="{6BF3DBF9-A10C-4F69-B704-797A28091ED4}" type="presParOf" srcId="{28746775-4828-4F71-92C7-C73716668D06}" destId="{0FBE9D0B-9B37-4851-B2A9-8CF2B1B618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F40E9-E56A-4817-A86F-F2301F8784FB}">
      <dsp:nvSpPr>
        <dsp:cNvPr id="0" name=""/>
        <dsp:cNvSpPr/>
      </dsp:nvSpPr>
      <dsp:spPr>
        <a:xfrm>
          <a:off x="213746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2017 1.5 million ED visits for suicide ideation or attempt. Covid has increased these numbers</a:t>
          </a:r>
        </a:p>
      </dsp:txBody>
      <dsp:txXfrm>
        <a:off x="213746" y="2272"/>
        <a:ext cx="2624426" cy="1574656"/>
      </dsp:txXfrm>
    </dsp:sp>
    <dsp:sp modelId="{98C4606F-C4EF-4057-BB9B-B779DF677C08}">
      <dsp:nvSpPr>
        <dsp:cNvPr id="0" name=""/>
        <dsp:cNvSpPr/>
      </dsp:nvSpPr>
      <dsp:spPr>
        <a:xfrm>
          <a:off x="3100616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10</a:t>
          </a:r>
          <a:r>
            <a:rPr lang="en-US" sz="1400" kern="1200" baseline="30000"/>
            <a:t>th</a:t>
          </a:r>
          <a:r>
            <a:rPr lang="en-US" sz="1400" kern="1200"/>
            <a:t> leading cause of death in the USA</a:t>
          </a:r>
        </a:p>
      </dsp:txBody>
      <dsp:txXfrm>
        <a:off x="3100616" y="2272"/>
        <a:ext cx="2624426" cy="1574656"/>
      </dsp:txXfrm>
    </dsp:sp>
    <dsp:sp modelId="{1130F1BF-93B7-430F-8B41-9C8639C2712D}">
      <dsp:nvSpPr>
        <dsp:cNvPr id="0" name=""/>
        <dsp:cNvSpPr/>
      </dsp:nvSpPr>
      <dsp:spPr>
        <a:xfrm>
          <a:off x="5987485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Few psych resources available. Local agencies incentivized by the State to keep patients out of inpatient settings</a:t>
          </a:r>
        </a:p>
      </dsp:txBody>
      <dsp:txXfrm>
        <a:off x="5987485" y="2272"/>
        <a:ext cx="2624426" cy="1574656"/>
      </dsp:txXfrm>
    </dsp:sp>
    <dsp:sp modelId="{878C3B1C-FF60-4860-ABB1-2540DDFF9140}">
      <dsp:nvSpPr>
        <dsp:cNvPr id="0" name=""/>
        <dsp:cNvSpPr/>
      </dsp:nvSpPr>
      <dsp:spPr>
        <a:xfrm>
          <a:off x="213746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Michigan MHC has not been reformed since 1974</a:t>
          </a:r>
        </a:p>
      </dsp:txBody>
      <dsp:txXfrm>
        <a:off x="213746" y="1839371"/>
        <a:ext cx="2624426" cy="1574656"/>
      </dsp:txXfrm>
    </dsp:sp>
    <dsp:sp modelId="{64C32A1A-FAD5-4EBD-BA37-794BAB9FDBA7}">
      <dsp:nvSpPr>
        <dsp:cNvPr id="0" name=""/>
        <dsp:cNvSpPr/>
      </dsp:nvSpPr>
      <dsp:spPr>
        <a:xfrm>
          <a:off x="3100616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Suicidal patients wait in ED for disposition for long periods of time</a:t>
          </a:r>
        </a:p>
      </dsp:txBody>
      <dsp:txXfrm>
        <a:off x="3100616" y="1839371"/>
        <a:ext cx="2624426" cy="1574656"/>
      </dsp:txXfrm>
    </dsp:sp>
    <dsp:sp modelId="{B6C36964-480A-4E8B-8DEE-06D4E0082A71}">
      <dsp:nvSpPr>
        <dsp:cNvPr id="0" name=""/>
        <dsp:cNvSpPr/>
      </dsp:nvSpPr>
      <dsp:spPr>
        <a:xfrm>
          <a:off x="5987485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Quality Improvement project took place in ED and designated space to move patients out of the hallway to a more appropriate and safe setting</a:t>
          </a:r>
        </a:p>
      </dsp:txBody>
      <dsp:txXfrm>
        <a:off x="5987485" y="1839371"/>
        <a:ext cx="2624426" cy="1574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AE83F-C64F-4C05-9CF7-58220E26F1B5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Utilized questionnaires and observation for staff understanding and satisfaction with new model (pre and post implementation)</a:t>
          </a:r>
          <a:endParaRPr lang="en-US" sz="1700" kern="1200"/>
        </a:p>
      </dsp:txBody>
      <dsp:txXfrm>
        <a:off x="601586" y="580"/>
        <a:ext cx="2631940" cy="1579164"/>
      </dsp:txXfrm>
    </dsp:sp>
    <dsp:sp modelId="{E72482D9-DB78-45EB-AE9F-DA894AC1F1D3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Data collection surrounding appropriate screening tool use</a:t>
          </a:r>
          <a:endParaRPr lang="en-US" sz="1700" kern="1200" dirty="0"/>
        </a:p>
      </dsp:txBody>
      <dsp:txXfrm>
        <a:off x="3496721" y="580"/>
        <a:ext cx="2631940" cy="1579164"/>
      </dsp:txXfrm>
    </dsp:sp>
    <dsp:sp modelId="{2B05853F-E510-4A5D-BE1E-68BFF23D2685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Data collection surrounding any near miss safety issues</a:t>
          </a:r>
          <a:endParaRPr lang="en-US" sz="1700" kern="1200" dirty="0"/>
        </a:p>
      </dsp:txBody>
      <dsp:txXfrm>
        <a:off x="6391855" y="580"/>
        <a:ext cx="2631940" cy="1579164"/>
      </dsp:txXfrm>
    </dsp:sp>
    <dsp:sp modelId="{0414770F-2E5A-484B-A3D0-2FCF31A16024}">
      <dsp:nvSpPr>
        <dsp:cNvPr id="0" name=""/>
        <dsp:cNvSpPr/>
      </dsp:nvSpPr>
      <dsp:spPr>
        <a:xfrm>
          <a:off x="2049153" y="184293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Compare and contrast costs of traditional 1:1 model with new model</a:t>
          </a:r>
          <a:endParaRPr lang="en-US" sz="1700" kern="1200" dirty="0"/>
        </a:p>
      </dsp:txBody>
      <dsp:txXfrm>
        <a:off x="2049153" y="1842938"/>
        <a:ext cx="2631940" cy="1579164"/>
      </dsp:txXfrm>
    </dsp:sp>
    <dsp:sp modelId="{50C1E2D5-57E6-4B7B-9B2F-F2EBE0BD4971}">
      <dsp:nvSpPr>
        <dsp:cNvPr id="0" name=""/>
        <dsp:cNvSpPr/>
      </dsp:nvSpPr>
      <dsp:spPr>
        <a:xfrm>
          <a:off x="4944288" y="1842938"/>
          <a:ext cx="2631940" cy="1579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IRB obtained from host facility and UDM</a:t>
          </a:r>
          <a:endParaRPr lang="en-US" sz="1700" kern="1200"/>
        </a:p>
      </dsp:txBody>
      <dsp:txXfrm>
        <a:off x="4944288" y="1842938"/>
        <a:ext cx="2631940" cy="1579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1D1E7-C2C6-4F0E-AEE4-76413F22BED8}">
      <dsp:nvSpPr>
        <dsp:cNvPr id="0" name=""/>
        <dsp:cNvSpPr/>
      </dsp:nvSpPr>
      <dsp:spPr>
        <a:xfrm>
          <a:off x="866894" y="328617"/>
          <a:ext cx="920044" cy="920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F3397-6183-49E4-B258-6390955783F3}">
      <dsp:nvSpPr>
        <dsp:cNvPr id="0" name=""/>
        <dsp:cNvSpPr/>
      </dsp:nvSpPr>
      <dsp:spPr>
        <a:xfrm>
          <a:off x="0" y="1715017"/>
          <a:ext cx="2961459" cy="114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Make changes as needed. Able to design a new space around model utilizing camera observation with new construction plans.</a:t>
          </a:r>
          <a:endParaRPr lang="en-US" sz="1600" kern="1200" dirty="0"/>
        </a:p>
      </dsp:txBody>
      <dsp:txXfrm>
        <a:off x="0" y="1715017"/>
        <a:ext cx="2961459" cy="1145495"/>
      </dsp:txXfrm>
    </dsp:sp>
    <dsp:sp modelId="{47513CAC-9865-4B72-86DF-89734F2FED4C}">
      <dsp:nvSpPr>
        <dsp:cNvPr id="0" name=""/>
        <dsp:cNvSpPr/>
      </dsp:nvSpPr>
      <dsp:spPr>
        <a:xfrm>
          <a:off x="4522297" y="328617"/>
          <a:ext cx="920044" cy="920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4CB08-D474-4851-8841-2CC8FB2DE2AA}">
      <dsp:nvSpPr>
        <dsp:cNvPr id="0" name=""/>
        <dsp:cNvSpPr/>
      </dsp:nvSpPr>
      <dsp:spPr>
        <a:xfrm>
          <a:off x="3271872" y="1697560"/>
          <a:ext cx="3581957" cy="114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Extrapolation of model previously established  by former DNP student for same patient population residing outside inpatient psychiatric unit .  Can model be used for other types of psych patients?</a:t>
          </a:r>
          <a:endParaRPr lang="en-US" sz="1600" kern="1200" dirty="0"/>
        </a:p>
      </dsp:txBody>
      <dsp:txXfrm>
        <a:off x="3271872" y="1697560"/>
        <a:ext cx="3581957" cy="1145495"/>
      </dsp:txXfrm>
    </dsp:sp>
    <dsp:sp modelId="{3BE1CAE7-9E28-44D2-B6FD-C0D0795FC119}">
      <dsp:nvSpPr>
        <dsp:cNvPr id="0" name=""/>
        <dsp:cNvSpPr/>
      </dsp:nvSpPr>
      <dsp:spPr>
        <a:xfrm>
          <a:off x="7909691" y="328617"/>
          <a:ext cx="920044" cy="920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1F50C-68F5-436D-9A93-B291C18C1540}">
      <dsp:nvSpPr>
        <dsp:cNvPr id="0" name=""/>
        <dsp:cNvSpPr/>
      </dsp:nvSpPr>
      <dsp:spPr>
        <a:xfrm>
          <a:off x="7419923" y="1780883"/>
          <a:ext cx="2044543" cy="114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Continue collecting feedback and adjusting model as needed </a:t>
          </a:r>
          <a:endParaRPr lang="en-US" sz="1600" kern="1200" dirty="0"/>
        </a:p>
      </dsp:txBody>
      <dsp:txXfrm>
        <a:off x="7419923" y="1780883"/>
        <a:ext cx="2044543" cy="1145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1C9EF-9A94-4D40-A042-69B27014EE86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0F720-9955-4113-8785-BDD99CE46DEC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D5CC6-FD43-4A04-BA95-A808621F4D02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Share data and analysis with stakeholders and staff</a:t>
          </a:r>
          <a:endParaRPr lang="en-US" sz="2500" kern="1200"/>
        </a:p>
      </dsp:txBody>
      <dsp:txXfrm>
        <a:off x="1730984" y="640"/>
        <a:ext cx="4660290" cy="1498687"/>
      </dsp:txXfrm>
    </dsp:sp>
    <dsp:sp modelId="{3776E051-BA85-4DB4-B78A-6DB19D14DAAE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B4857-0A5C-439E-802A-2ED922F80B27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4D410-DADC-462F-B40B-26911CEE41D2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Share with senior leadership via Poster Presentation or PowerPoint</a:t>
          </a:r>
          <a:endParaRPr lang="en-US" sz="2500" kern="1200"/>
        </a:p>
      </dsp:txBody>
      <dsp:txXfrm>
        <a:off x="1730984" y="1873999"/>
        <a:ext cx="4660290" cy="1498687"/>
      </dsp:txXfrm>
    </dsp:sp>
    <dsp:sp modelId="{FB862E0A-9327-4EE5-A614-C8613059CC01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0739C-E9D8-4AF8-8D9C-5DC6A71A9591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E9D0B-9B37-4851-B2A9-8CF2B1B618AD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Possible conference presentation at ENA or APNA conference</a:t>
          </a:r>
          <a:endParaRPr lang="en-US" sz="2500" kern="1200"/>
        </a:p>
      </dsp:txBody>
      <dsp:txXfrm>
        <a:off x="1730984" y="3747359"/>
        <a:ext cx="4660290" cy="149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4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0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8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9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5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5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40255-25FA-496B-9D4B-85D82AE1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CD12-C828-4B52-BF27-824F9BBEA6C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9BE92-EF81-4E78-B547-4351B751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655E2-D7C2-4B5F-BD74-22469A6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DC08-BE42-4D89-94F9-F8FE398A2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7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7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2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3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344E555-9CA9-4FB3-9B66-01B9B8DE28F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8289CAC-03D0-4149-95FF-CEDD0B0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44C13-B195-4697-B2C4-8711F844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81F55-9DDA-4C90-A16C-B83F11D54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8196A-8C4B-4FF2-9D7F-7712D672F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CD12-C828-4B52-BF27-824F9BBEA6C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11E3E-E536-47B5-A813-00F146895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C460A-DB9F-4DF4-8ECE-65DF2FC83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DC08-BE42-4D89-94F9-F8FE398A2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97/ncm.0000000000000507" TargetMode="External"/><Relationship Id="rId3" Type="http://schemas.openxmlformats.org/officeDocument/2006/relationships/hyperlink" Target="file:///C:\Users\mcintosa\Downloads\www.nimh.nih.gov\healthtopics" TargetMode="External"/><Relationship Id="rId7" Type="http://schemas.openxmlformats.org/officeDocument/2006/relationships/hyperlink" Target="https://doi.org/10.30710/jlnc.30.2.2019.20" TargetMode="External"/><Relationship Id="rId2" Type="http://schemas.openxmlformats.org/officeDocument/2006/relationships/hyperlink" Target="file:///C:\Users\mcintosa\Downloads\https\:jointcommicciom.org\r3_report_18_national_patient_safety_goal_for_suicide_prevention\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7/nna.0b013e3182059463" TargetMode="External"/><Relationship Id="rId5" Type="http://schemas.openxmlformats.org/officeDocument/2006/relationships/hyperlink" Target="https://doi.org/10.1080/13811118.2015.1034604" TargetMode="External"/><Relationship Id="rId4" Type="http://schemas.openxmlformats.org/officeDocument/2006/relationships/hyperlink" Target="file:///C:\Users\mcintosa\Downloads\www.SAMSHA.gov\find-help\disorder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genhosppsych.2019.01.002" TargetMode="External"/><Relationship Id="rId2" Type="http://schemas.openxmlformats.org/officeDocument/2006/relationships/hyperlink" Target="https://doi.org/10.1016/j.ajem.2020.11.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7/01.naj.0000554020.75227.67" TargetMode="External"/><Relationship Id="rId5" Type="http://schemas.openxmlformats.org/officeDocument/2006/relationships/hyperlink" Target="https://doi.org/10.1136/emj.2010.105239" TargetMode="External"/><Relationship Id="rId4" Type="http://schemas.openxmlformats.org/officeDocument/2006/relationships/hyperlink" Target="https://doi.org/10.1136/bmjqs-2020-01131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genhosppsych.2015.06.018" TargetMode="External"/><Relationship Id="rId7" Type="http://schemas.openxmlformats.org/officeDocument/2006/relationships/hyperlink" Target="file:///C:\Users\mcintosa\Downloads\www.jointcommission.org\resources\suicide" TargetMode="External"/><Relationship Id="rId2" Type="http://schemas.openxmlformats.org/officeDocument/2006/relationships/hyperlink" Target="https://doi.org/10.5811/westjem.2019.6.424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36/bmjqs-2015-004160" TargetMode="External"/><Relationship Id="rId5" Type="http://schemas.openxmlformats.org/officeDocument/2006/relationships/hyperlink" Target="https://doi.org/10.1016/j.ajem.2015.12.014" TargetMode="External"/><Relationship Id="rId4" Type="http://schemas.openxmlformats.org/officeDocument/2006/relationships/hyperlink" Target="https://doi.org/10.1176/appi.ps.20190050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jcjq.2018.08.00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7E97-481C-4A57-B2A3-025DA9B22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>
                <a:solidFill>
                  <a:srgbClr val="FFFFFF"/>
                </a:solidFill>
              </a:rPr>
              <a:t>Changing a Staffing Model for Low and Moderate Risk Suicidal Patients in an Emergency Department: A Quality Improvement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D4188-103B-41DA-A5F7-DC0C1F9E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Amy </a:t>
            </a:r>
            <a:r>
              <a:rPr lang="en-US" sz="1200" dirty="0" err="1">
                <a:solidFill>
                  <a:schemeClr val="bg1"/>
                </a:solidFill>
              </a:rPr>
              <a:t>MciNTosh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University of Detroit Mercy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Nur 7920: </a:t>
            </a:r>
            <a:r>
              <a:rPr lang="en-US" sz="1200">
                <a:solidFill>
                  <a:schemeClr val="bg1"/>
                </a:solidFill>
              </a:rPr>
              <a:t>Doctoral Project </a:t>
            </a:r>
            <a:r>
              <a:rPr lang="en-US" sz="1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1584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511C8-0BF9-4FE2-9251-E3ED0033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17" y="92869"/>
            <a:ext cx="6995765" cy="66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3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6BD53-F23B-424A-8B9E-756DA184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77" y="643466"/>
            <a:ext cx="845433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D1756F-1C19-4546-BEA5-9C0C92DE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238541"/>
            <a:ext cx="8763544" cy="64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EBDA4-C13B-457A-BC46-491460CB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2700">
                <a:solidFill>
                  <a:srgbClr val="EBEBEB"/>
                </a:solidFill>
              </a:rPr>
              <a:t>Evaluation and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F697-20FA-4558-900D-0D8948B3B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Strengths: staff satisfaction with model.  No safety concerns with new model- no suicide attempts</a:t>
            </a:r>
          </a:p>
          <a:p>
            <a:r>
              <a:rPr lang="en-US" sz="2000" dirty="0"/>
              <a:t>Location is ligature safe</a:t>
            </a:r>
          </a:p>
          <a:p>
            <a:r>
              <a:rPr lang="en-US" sz="2000" dirty="0"/>
              <a:t>Cost savings of $91,015.68 over 56 days</a:t>
            </a:r>
          </a:p>
          <a:p>
            <a:r>
              <a:rPr lang="en-US" sz="2000" dirty="0"/>
              <a:t>Recommendation</a:t>
            </a:r>
          </a:p>
          <a:p>
            <a:r>
              <a:rPr lang="en-US" sz="2000" dirty="0"/>
              <a:t>Continue to collect data around safety and savings</a:t>
            </a:r>
          </a:p>
          <a:p>
            <a:r>
              <a:rPr lang="en-US" sz="2000" dirty="0"/>
              <a:t>Potential for duplication in other facilities</a:t>
            </a:r>
          </a:p>
        </p:txBody>
      </p:sp>
    </p:spTree>
    <p:extLst>
      <p:ext uri="{BB962C8B-B14F-4D97-AF65-F5344CB8AC3E}">
        <p14:creationId xmlns:p14="http://schemas.microsoft.com/office/powerpoint/2010/main" val="126362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383C8E-44DC-4108-A303-352282FFD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82CFBC-7884-4002-A224-D70E613CF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0" r="1" b="959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8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0F8869C9-EDD7-4330-BB50-CBD232CA2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A003928-AD52-4A69-B061-EC943960A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r="363" b="2"/>
          <a:stretch/>
        </p:blipFill>
        <p:spPr bwMode="auto">
          <a:xfrm>
            <a:off x="643468" y="643467"/>
            <a:ext cx="401082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734565-B010-4E4D-8B1A-491900331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r="9019" b="-1"/>
          <a:stretch/>
        </p:blipFill>
        <p:spPr bwMode="auto">
          <a:xfrm>
            <a:off x="4815161" y="643467"/>
            <a:ext cx="67333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1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BC82-8D69-4420-A6D2-F2210265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Sustainability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C93A10-AFB2-BBF4-6C87-4522D3222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06300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59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443D0B-01F5-4CB5-B430-EB7B7B15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EBEBEB"/>
                </a:solidFill>
              </a:rPr>
              <a:t>Dissemination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B28767-8CB1-F7AD-1750-9301432A4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4688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8178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7CAD-A7CF-416B-967B-1F4BCEDF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/>
              <a:t>Nursing and Healthcare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6BF4-C401-4B96-9697-FD9EF2A8A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Pairing an RN with a mental health technician in a ligature-resistant milieu outside the Main ED, supported by camera observation, may be a safer and more therapeutic environment to render care to suicidal patients at low and moderate risk at less cost.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This practice may result in fewer restraint episodes, security interventions, use of antipsychotics, and worker’s compensation claims.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This approach may allow for a more proactive anticipation of patient needs and subsequent intervention rather than reactive to a crisis.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This project was based on a previous DNP project, helping to bring evidence to practice</a:t>
            </a:r>
          </a:p>
        </p:txBody>
      </p:sp>
      <p:pic>
        <p:nvPicPr>
          <p:cNvPr id="5" name="Graphic 4" descr="Doctor female with solid fill">
            <a:extLst>
              <a:ext uri="{FF2B5EF4-FFF2-40B4-BE49-F238E27FC236}">
                <a16:creationId xmlns:a16="http://schemas.microsoft.com/office/drawing/2014/main" id="{A7B11859-9B2A-409B-BB1F-3F44942CC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8733" y="3264208"/>
            <a:ext cx="2090649" cy="209064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1" name="Graphic 10" descr="Doctor male with solid fill">
            <a:extLst>
              <a:ext uri="{FF2B5EF4-FFF2-40B4-BE49-F238E27FC236}">
                <a16:creationId xmlns:a16="http://schemas.microsoft.com/office/drawing/2014/main" id="{DDE3906B-8375-4B4E-ABE8-A3FAAC926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3107" y="3264207"/>
            <a:ext cx="2090649" cy="2090649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401701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4CF80-9580-4E40-A6EE-0DF681E0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CA26AD-CB6E-4E95-A58F-EC20EE1E9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357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3EA395-4B00-BD4E-DA49-96E7F8D0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8800"/>
            <a:ext cx="3616317" cy="4191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Family</a:t>
            </a:r>
          </a:p>
          <a:p>
            <a:r>
              <a:rPr lang="en-US" dirty="0">
                <a:solidFill>
                  <a:schemeClr val="tx1"/>
                </a:solidFill>
              </a:rPr>
              <a:t>Mentor: Dr Doug Dascenzo</a:t>
            </a:r>
          </a:p>
          <a:p>
            <a:r>
              <a:rPr lang="en-US" dirty="0">
                <a:solidFill>
                  <a:schemeClr val="tx1"/>
                </a:solidFill>
              </a:rPr>
              <a:t>Inspiration: Dr Renay Gagleard</a:t>
            </a:r>
          </a:p>
          <a:p>
            <a:r>
              <a:rPr lang="en-US" dirty="0">
                <a:solidFill>
                  <a:schemeClr val="tx1"/>
                </a:solidFill>
              </a:rPr>
              <a:t>Stake holders/co -workers: D. Kakar MD, R. Mehta MD, Dr. A Vanderwal, Kaylin Suppon, Devon Dearing-Manning, Jim Beck, Gina Flavin</a:t>
            </a:r>
          </a:p>
          <a:p>
            <a:r>
              <a:rPr lang="en-US" dirty="0">
                <a:solidFill>
                  <a:schemeClr val="tx1"/>
                </a:solidFill>
              </a:rPr>
              <a:t>Chair: Dr Arthur Ko</a:t>
            </a:r>
          </a:p>
          <a:p>
            <a:r>
              <a:rPr lang="en-US" dirty="0">
                <a:solidFill>
                  <a:schemeClr val="tx1"/>
                </a:solidFill>
              </a:rPr>
              <a:t>Reader: Dr. Roseanne Burson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3988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5E81-85EC-4C67-9559-2FC4E6CD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345ABF5-6602-557A-BD47-99A5FD548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68006"/>
              </p:ext>
            </p:extLst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070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56EA-913A-4513-B285-3C05854C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0EE2-4F26-43AF-9C66-4E1254A86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(n.d.). The Joint Commission. Retrieved October 2, 2021, from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https//:jointcommicciom.org/r3_report_18_national_patient_safety_goal_for_suicide_prevention/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(2021, October 2). NIH. Retrieved October 2, 2021, from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www.nimh.nih.gov/healthtopics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(2021, October 2). SAMSHA. Retrieved October 2, 2021, from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www.SAMSHA.gov/find-help/disorders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Boudreaux</a:t>
            </a:r>
            <a:r>
              <a:rPr lang="fr-FR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D., Jaques, M. L., Brady, K. M., </a:t>
            </a:r>
            <a:r>
              <a:rPr lang="fr-FR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Matson</a:t>
            </a:r>
            <a:r>
              <a:rPr lang="fr-FR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&amp; Allen, M. H. (2015). 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patient safety screener: Validation of a brief suicide risk screener for emergency department settings.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Archives of Suicide Research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151–160.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https://doi.org/10.1080/13811118.2015.1034604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Butts, J. B. (2017).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Philosophies and theories for advanced nursing practice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(3rd ed.). Jones &amp; Bartlett Learning.</a:t>
            </a: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Duffy, J. R., &amp; Brewer, B. B. (2011). Feasibility of a multi-institution collaborative to improve patient-nurse relationship quality.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JONA: The Journal of Nursing Administration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78–83.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https://doi.org/10.1097/nna.0b013e3182059463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Haney, K. (2019). Keeping psychiatric patients safe in our nation's emergency departments.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Journal of Legal Nurse Consulting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20–23.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https://doi.org/10.30710/jlnc.30.2.2019.20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Instructions: The social determinants of mental health: Definitions, distinctions, and dimensions for professional case management: Part 1. (2021).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Professional Case Management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(3), E9–E10.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https://doi.org/10.1097/ncm.0000000000000507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43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D754-7702-4359-9D16-9FB5FA41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6DFD9-178B-4E8B-BF4B-0CA047DA5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Johnson, J. K., &amp; Sollecito, W. A. (2020).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McLaughlin and </a:t>
            </a:r>
            <a:r>
              <a:rPr lang="en-US" sz="18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Kaluzny's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Continuous </a:t>
            </a:r>
            <a:r>
              <a:rPr lang="en-US" sz="18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improvemetn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health care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(5th ed.). jones &amp; bartlett learning.</a:t>
            </a: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Kraft, C. M., Morea, P.,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Teresi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B., Platts-Mills, T. F., Blazer, N. L., Brice, J. H., &amp; Strain, A. K. (2021). Characteristics, clinical care, and disposition barriers for mental health patients boarding in the emergency department.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American Journal of Emergency Medicine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550–555.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https://doi.org/10.1016/j.ajem.2020.11.021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Kroll, D. S.,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Stanghellini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DesRoches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L., Lydon, C., Webster, A., O'Reilly, M., Hurwitz, S., Aylward, P. M.,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Cartright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A., McGrath, E. J.,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Delaporta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Meyer, A. T.,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Kristan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S.,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Falaro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 J., Murphy, C.,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Karno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Pallin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 J., Schaffer, A., Shah, S. B.,...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Mulloy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 F. (2020). Virtual monitoring of suicide risk in the general hospital and emergency department.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 Hospital Psychiatry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33–38.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https://doi.org/10.1016/j.genhosppsych.2019.01.002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Mills, P. D.,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Soncrant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C., &amp; Gunnar, W. (2020). Retrospective analysis of reported suicide deaths and attempts on veterans health administration campuses and inpatient units.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BMJ Quality &amp; Safety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(7), 567–576.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https://doi.org/10.1136/bmjqs-2020-011312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Mills, P. D., Watts, B.,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DeRosier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M.,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Tomolo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M., &amp; Bagian, J. P. (2011). Suicide attempts and completions in the emergency department in veterans affairs hospitals.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Emergency Medicine Journal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(5), 399–403.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https://doi.org/10.1136/emj.2010.105239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Nazem, S., Matarazzo, B., &amp;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Wortzel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H. (2019). Suicide risk assessment and management :tips for improving Care and outcomes.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Psychiatric Times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Newscap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Joint commission revises national patient safety goal for suicide prevention. (2019).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AJN, American Journal of Nursing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119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(3), 13.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https://doi.org/10.1097/01.naj.0000554020.75227.67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7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7B31-D513-4DF5-B856-D7D80590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134D-6857-42FD-A0CC-92621F401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Nordstrom, K., Berlin, J., Nash, S., Shah, S.,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Schmelzer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N., &amp; Worley, L. (2019). Boarding of mentally ill patients in emergency departments: American psychiatric association resource document.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Western Journal of Emergency Medicine, Volume 20, Issue 5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(5), 690–695.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https://doi.org/10.5811/westjem.2019.6.42422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Petrik, M. L., Gutierrez, P. M., Berlin, J. S., &amp; Saunders, S. M. (2015). Barriers and facilitators of suicide risk assessment in emergency departments: A qualitative study of provider perspectives.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 Hospital Psychiatry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37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(6), 581–586.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https://doi.org/10.1016/j.genhosppsych.2015.06.018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Richmond, J. S.,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Dragatsi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Stiebel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V.,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Rozel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&amp;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Rasimas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J. (2021). American association for emergency psychiatry recommendations to address psychiatric staff shortages in emergency settings.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Psychiatric Services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72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(4), 437–443.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https://doi.org/10.1176/appi.ps.201900501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Roaten, K., Khan, F., Brown, K., &amp; North, C. S. (2016). Development and testing of procedures for violence screening and suicide risk stratification on a psychiatric emergency service.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American Journal of Emergency Medicine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(3), 499–504.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https://doi.org/10.1016/j.ajem.2015.12.014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Sikka, R., Morath, J. M., &amp; </a:t>
            </a:r>
            <a:r>
              <a:rPr lang="en-US" sz="1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Leape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 (2015). The quadruple aim: Care, health, cost and meaning in work.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BMJ Quality &amp; Safety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(10), 608–610.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https://doi.org/10.1136/bmjqs-2015-004160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Smith, M. C. (2015).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Nursing theories and nursing practice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(4th ed.). F. A. Davis Company.</a:t>
            </a: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Special Report: Suicide Prevention in Health Care Settings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(2017, November). The Joint Commission. Retrieved October 4, 2021, from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www.jointcommission.org/resources/suicide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5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44C1-FC02-431D-9160-F3C90D48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28E52-5A6A-44A4-B04A-FBDA865B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Utley, R., Henry DNP NE-BC, Kristina, &amp; Lucretia, S. C. (2017).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Frameworks for advanced nursing practice and research: Philosophies, theories, models, and taxonomies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(1st ed.). Springer Publishing Company.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Williams, S. C., Schmaltz, S. P., Castro, G. M., &amp; Baker, D. W. (2018). Incidence and method of suicide in hospitals in the united states.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Joint Commission Journal on Quality and Patient Safety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</a:t>
            </a:r>
            <a:r>
              <a:rPr lang="en-US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(11), 643–650. </a:t>
            </a:r>
            <a:r>
              <a:rPr lang="en-US" sz="1800" u="none" strike="noStrike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https://doi.org/10.1016/j.jcjq.2018.08.002</a:t>
            </a:r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9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E1EF-79DA-46BB-8A1C-85124893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DF37-C38F-4A8F-96C7-F45B66D78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Psych patients wait on stretchers in the halls for hours to days with no treatment </a:t>
            </a:r>
          </a:p>
          <a:p>
            <a:r>
              <a:rPr lang="en-US" dirty="0"/>
              <a:t>Boarding of psych patients in an ED is associated with increased morbidity and mortality- consumes ED resources</a:t>
            </a:r>
          </a:p>
          <a:p>
            <a:r>
              <a:rPr lang="en-US" dirty="0"/>
              <a:t>Many patients have a dual diagnosis making placement more difficult</a:t>
            </a:r>
          </a:p>
          <a:p>
            <a:r>
              <a:rPr lang="en-US" dirty="0"/>
              <a:t>No supporting evidence to show that one on one observers is best practice</a:t>
            </a:r>
          </a:p>
        </p:txBody>
      </p:sp>
      <p:pic>
        <p:nvPicPr>
          <p:cNvPr id="4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7D41560-E20A-4900-AB9F-BF0A1B598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799" y="2775951"/>
            <a:ext cx="2151591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53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C0A9D-F1AB-4600-A76D-DD3C6007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FF5E-24CE-4D65-8FC0-285EEF691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1500 hospital patient suicides in USA per year</a:t>
            </a:r>
          </a:p>
          <a:p>
            <a:pPr lvl="1"/>
            <a:r>
              <a:rPr lang="en-US" sz="2000" dirty="0"/>
              <a:t>1/3 while under 1:1 observation or q 15 minute checks</a:t>
            </a:r>
          </a:p>
          <a:p>
            <a:r>
              <a:rPr lang="en-US" sz="2000" dirty="0"/>
              <a:t>Covid has increased demands for psych care in already strained healthcare systems</a:t>
            </a:r>
          </a:p>
          <a:p>
            <a:r>
              <a:rPr lang="en-US" sz="2000" dirty="0"/>
              <a:t>Social Determinants of Health updated in 2020 for Healthy People 2030 and includes its own category of </a:t>
            </a:r>
            <a:r>
              <a:rPr lang="en-US" sz="2000" dirty="0" err="1"/>
              <a:t>SDoMH</a:t>
            </a:r>
            <a:endParaRPr lang="en-US" sz="2000" dirty="0"/>
          </a:p>
          <a:p>
            <a:r>
              <a:rPr lang="en-US" sz="2000" dirty="0"/>
              <a:t>Host facility averages 10 psych holds per day </a:t>
            </a:r>
          </a:p>
        </p:txBody>
      </p:sp>
    </p:spTree>
    <p:extLst>
      <p:ext uri="{BB962C8B-B14F-4D97-AF65-F5344CB8AC3E}">
        <p14:creationId xmlns:p14="http://schemas.microsoft.com/office/powerpoint/2010/main" val="31850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CCCF771-C140-483A-A358-06C8052A2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8" r="-1" b="-1"/>
          <a:stretch/>
        </p:blipFill>
        <p:spPr>
          <a:xfrm>
            <a:off x="477086" y="466162"/>
            <a:ext cx="5615867" cy="3937502"/>
          </a:xfrm>
          <a:custGeom>
            <a:avLst/>
            <a:gdLst/>
            <a:ahLst/>
            <a:cxnLst/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EBE94D5-6759-483C-A1A0-DC592EBA9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3" r="3" b="3"/>
          <a:stretch/>
        </p:blipFill>
        <p:spPr>
          <a:xfrm>
            <a:off x="6089905" y="454911"/>
            <a:ext cx="5625013" cy="3594644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9B4C5-FF01-434F-9888-C9412918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110824"/>
            <a:ext cx="5015258" cy="1908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Clinical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1A99E-5D35-4D1F-99C2-90CE9B09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894" y="4110824"/>
            <a:ext cx="4772509" cy="190897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Would a new staffing model for low and moderate risk suicidal patients increase staff engagement , keep patients and staff safe, and be fiscally responsible?</a:t>
            </a:r>
          </a:p>
        </p:txBody>
      </p:sp>
    </p:spTree>
    <p:extLst>
      <p:ext uri="{BB962C8B-B14F-4D97-AF65-F5344CB8AC3E}">
        <p14:creationId xmlns:p14="http://schemas.microsoft.com/office/powerpoint/2010/main" val="86625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B867-EB1B-4FB9-9114-51898921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55833-861A-4A59-BE7D-7EC7356DE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16684"/>
            <a:ext cx="8825659" cy="3416300"/>
          </a:xfrm>
        </p:spPr>
        <p:txBody>
          <a:bodyPr>
            <a:normAutofit/>
          </a:bodyPr>
          <a:lstStyle/>
          <a:p>
            <a:r>
              <a:rPr lang="en-US" dirty="0"/>
              <a:t>Suicide screening and risk assessments- patients must be screened with validated tools and risk management – low medium or high risk along with impulsivity.  C-SSRS and Safe-T shown to be effective screening tools.</a:t>
            </a:r>
          </a:p>
          <a:p>
            <a:r>
              <a:rPr lang="en-US" dirty="0"/>
              <a:t>Safety and Management of suicidal patients in the emergency department – ability to keep these patients safe is difficult. Number of resources and cost. Lack of knowledge and comfort level of ED staff</a:t>
            </a:r>
          </a:p>
          <a:p>
            <a:r>
              <a:rPr lang="en-US" dirty="0"/>
              <a:t>The incidence of suicide or  attempted suicide in the emergency department  - Gaps in the literature for actual #of attempts or actual suicides in Eds. Environment huge concern: chaotic and lack of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1A1F2-DECD-47D1-9126-7E07FEAB0F11}"/>
              </a:ext>
            </a:extLst>
          </p:cNvPr>
          <p:cNvSpPr txBox="1"/>
          <p:nvPr/>
        </p:nvSpPr>
        <p:spPr>
          <a:xfrm>
            <a:off x="2715208" y="2379306"/>
            <a:ext cx="595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Three Major Themes</a:t>
            </a:r>
          </a:p>
        </p:txBody>
      </p:sp>
    </p:spTree>
    <p:extLst>
      <p:ext uri="{BB962C8B-B14F-4D97-AF65-F5344CB8AC3E}">
        <p14:creationId xmlns:p14="http://schemas.microsoft.com/office/powerpoint/2010/main" val="388568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FA382E-8CBB-4A35-B8B8-8A8EBE8B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Purpose Statement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0DCC-11FE-4004-9489-8E24E96C1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main goal or aim of this Quality Improvement Project is to evaluate a new staffing model for low and moderate suicide risk patients in the ED, utilizing trained mental health technicians to interact with patients and a camera monitor as compared to one –on- one observation.</a:t>
            </a:r>
          </a:p>
        </p:txBody>
      </p:sp>
    </p:spTree>
    <p:extLst>
      <p:ext uri="{BB962C8B-B14F-4D97-AF65-F5344CB8AC3E}">
        <p14:creationId xmlns:p14="http://schemas.microsoft.com/office/powerpoint/2010/main" val="3220092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5F528-8B91-4BDE-92A9-1161BF0C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Theoretical 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7C6923-42ED-404D-AE7A-3575B1DA3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4836" y="1047580"/>
            <a:ext cx="4828707" cy="478042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397DD-27CD-4FBF-AAE6-C071217F7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5132439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Joanne Duffy Quality Caring Model first developed in 2003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Middle range theory has 4 main concepts:  relationships with self, community, patients and families, and relationships with other health professionals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Relationship between nurse and patient has attributed to patient satisfaction, decreased symptom distress, authentic self-expression, sense of well-being and trust in nurses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Plan Do Study Act (PDSA) to support this QI project. Helpful to implement changes to become a permanent part of workflow</a:t>
            </a:r>
          </a:p>
        </p:txBody>
      </p:sp>
    </p:spTree>
    <p:extLst>
      <p:ext uri="{BB962C8B-B14F-4D97-AF65-F5344CB8AC3E}">
        <p14:creationId xmlns:p14="http://schemas.microsoft.com/office/powerpoint/2010/main" val="262563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FEB179-F162-41E8-80C5-5035F1F3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Methods/Design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097391-08A3-C2A2-F400-B4CC32AC6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72011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7233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865D4423E4EA0278E641D06D2E4" ma:contentTypeVersion="8" ma:contentTypeDescription="Create a new document." ma:contentTypeScope="" ma:versionID="6aa46909d69370b129df0d85318ae07a">
  <xsd:schema xmlns:xsd="http://www.w3.org/2001/XMLSchema" xmlns:xs="http://www.w3.org/2001/XMLSchema" xmlns:p="http://schemas.microsoft.com/office/2006/metadata/properties" xmlns:ns2="2d26433f-30ea-466d-b9f4-087c63903acc" xmlns:ns3="76974f8a-8a23-4a4c-8116-e4747a4a016e" targetNamespace="http://schemas.microsoft.com/office/2006/metadata/properties" ma:root="true" ma:fieldsID="d5417010173beef19e0fa2bae8e99bd8" ns2:_="" ns3:_="">
    <xsd:import namespace="2d26433f-30ea-466d-b9f4-087c63903acc"/>
    <xsd:import namespace="76974f8a-8a23-4a4c-8116-e4747a4a0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6433f-30ea-466d-b9f4-087c63903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74f8a-8a23-4a4c-8116-e4747a4a0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E2CD2D-83B4-47D5-8A32-D1CD7157BD59}"/>
</file>

<file path=customXml/itemProps2.xml><?xml version="1.0" encoding="utf-8"?>
<ds:datastoreItem xmlns:ds="http://schemas.openxmlformats.org/officeDocument/2006/customXml" ds:itemID="{F30D02E9-8E89-4DD6-999C-C77BCD068FC3}"/>
</file>

<file path=customXml/itemProps3.xml><?xml version="1.0" encoding="utf-8"?>
<ds:datastoreItem xmlns:ds="http://schemas.openxmlformats.org/officeDocument/2006/customXml" ds:itemID="{297CA3DC-0799-4C3C-A21D-380A29753A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2108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Wingdings 3</vt:lpstr>
      <vt:lpstr>Ion Boardroom</vt:lpstr>
      <vt:lpstr>Office Theme</vt:lpstr>
      <vt:lpstr>Changing a Staffing Model for Low and Moderate Risk Suicidal Patients in an Emergency Department: A Quality Improvement Project</vt:lpstr>
      <vt:lpstr>Introduction</vt:lpstr>
      <vt:lpstr>Background</vt:lpstr>
      <vt:lpstr>Significance</vt:lpstr>
      <vt:lpstr>Clinical Question</vt:lpstr>
      <vt:lpstr>Literature Review</vt:lpstr>
      <vt:lpstr>Purpose Statement</vt:lpstr>
      <vt:lpstr>Theoretical Framework</vt:lpstr>
      <vt:lpstr>Methods/Design</vt:lpstr>
      <vt:lpstr>PowerPoint Presentation</vt:lpstr>
      <vt:lpstr>PowerPoint Presentation</vt:lpstr>
      <vt:lpstr>PowerPoint Presentation</vt:lpstr>
      <vt:lpstr>Evaluation and Recommendation</vt:lpstr>
      <vt:lpstr>PowerPoint Presentation</vt:lpstr>
      <vt:lpstr>PowerPoint Presentation</vt:lpstr>
      <vt:lpstr>Sustainability</vt:lpstr>
      <vt:lpstr>Dissemination</vt:lpstr>
      <vt:lpstr>Nursing and Healthcare Implications</vt:lpstr>
      <vt:lpstr>Thank you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a Staffing Model for Low and Moderate Risk Suicidal Patients in an Emergency Department: A Quality Improvement Project</dc:title>
  <dc:creator>Amy F. McIntosh</dc:creator>
  <cp:lastModifiedBy>Amy F. McIntosh</cp:lastModifiedBy>
  <cp:revision>41</cp:revision>
  <dcterms:created xsi:type="dcterms:W3CDTF">2022-08-15T18:32:02Z</dcterms:created>
  <dcterms:modified xsi:type="dcterms:W3CDTF">2022-09-21T20:14:14Z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0x0101008BA67865D4423E4EA0278E641D06D2E4</vt:lpwstr>
  </property>
</Properties>
</file>